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03" r:id="rId4"/>
    <p:sldId id="270" r:id="rId5"/>
    <p:sldId id="307" r:id="rId6"/>
    <p:sldId id="341" r:id="rId7"/>
    <p:sldId id="305" r:id="rId8"/>
    <p:sldId id="306" r:id="rId9"/>
    <p:sldId id="258" r:id="rId10"/>
    <p:sldId id="293" r:id="rId11"/>
    <p:sldId id="295" r:id="rId12"/>
    <p:sldId id="308" r:id="rId13"/>
    <p:sldId id="271" r:id="rId14"/>
    <p:sldId id="298" r:id="rId15"/>
    <p:sldId id="301" r:id="rId16"/>
    <p:sldId id="324" r:id="rId17"/>
    <p:sldId id="325" r:id="rId18"/>
    <p:sldId id="280" r:id="rId19"/>
    <p:sldId id="326" r:id="rId20"/>
    <p:sldId id="328" r:id="rId21"/>
    <p:sldId id="327" r:id="rId22"/>
    <p:sldId id="329" r:id="rId23"/>
    <p:sldId id="272" r:id="rId24"/>
    <p:sldId id="311" r:id="rId25"/>
    <p:sldId id="330" r:id="rId26"/>
    <p:sldId id="342" r:id="rId27"/>
    <p:sldId id="349" r:id="rId28"/>
    <p:sldId id="350" r:id="rId29"/>
    <p:sldId id="348" r:id="rId30"/>
    <p:sldId id="320" r:id="rId31"/>
    <p:sldId id="333" r:id="rId32"/>
    <p:sldId id="334" r:id="rId33"/>
    <p:sldId id="335" r:id="rId34"/>
    <p:sldId id="338" r:id="rId35"/>
    <p:sldId id="339" r:id="rId36"/>
    <p:sldId id="337" r:id="rId37"/>
    <p:sldId id="340" r:id="rId38"/>
    <p:sldId id="260" r:id="rId39"/>
    <p:sldId id="343" r:id="rId40"/>
    <p:sldId id="345" r:id="rId41"/>
    <p:sldId id="261" r:id="rId42"/>
    <p:sldId id="346" r:id="rId43"/>
    <p:sldId id="351" r:id="rId44"/>
    <p:sldId id="352" r:id="rId45"/>
    <p:sldId id="353" r:id="rId46"/>
    <p:sldId id="285" r:id="rId4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9CF0B7-33F4-44ED-8CEB-2AC19F59D5D6}">
          <p14:sldIdLst>
            <p14:sldId id="256"/>
          </p14:sldIdLst>
        </p14:section>
        <p14:section name="Untitled Section" id="{2E97FD9B-B84E-458F-8A39-F8953481AA65}">
          <p14:sldIdLst>
            <p14:sldId id="257"/>
            <p14:sldId id="303"/>
            <p14:sldId id="270"/>
            <p14:sldId id="307"/>
            <p14:sldId id="341"/>
            <p14:sldId id="305"/>
            <p14:sldId id="306"/>
            <p14:sldId id="258"/>
            <p14:sldId id="293"/>
            <p14:sldId id="295"/>
            <p14:sldId id="308"/>
            <p14:sldId id="271"/>
            <p14:sldId id="298"/>
            <p14:sldId id="301"/>
            <p14:sldId id="324"/>
            <p14:sldId id="325"/>
            <p14:sldId id="280"/>
            <p14:sldId id="326"/>
            <p14:sldId id="328"/>
            <p14:sldId id="327"/>
            <p14:sldId id="329"/>
            <p14:sldId id="272"/>
            <p14:sldId id="311"/>
            <p14:sldId id="330"/>
            <p14:sldId id="342"/>
            <p14:sldId id="349"/>
            <p14:sldId id="350"/>
            <p14:sldId id="348"/>
            <p14:sldId id="320"/>
            <p14:sldId id="333"/>
            <p14:sldId id="334"/>
            <p14:sldId id="335"/>
            <p14:sldId id="338"/>
            <p14:sldId id="339"/>
            <p14:sldId id="337"/>
            <p14:sldId id="340"/>
            <p14:sldId id="260"/>
            <p14:sldId id="343"/>
            <p14:sldId id="345"/>
            <p14:sldId id="261"/>
            <p14:sldId id="346"/>
            <p14:sldId id="351"/>
            <p14:sldId id="352"/>
            <p14:sldId id="353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1" clrIdx="0">
    <p:extLst>
      <p:ext uri="{19B8F6BF-5375-455C-9EA6-DF929625EA0E}">
        <p15:presenceInfo xmlns:p15="http://schemas.microsoft.com/office/powerpoint/2012/main" userId="stu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C87B56-9935-4173-AD4B-1EE4363EA601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E7F528-066C-4C7B-97DB-DCBDDF807F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916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C86F58-4242-4E85-B968-69A5FFC867BE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F62DFE-EEFE-4CE0-9644-C619DDFF1E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10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2DFE-EEFE-4CE0-9644-C619DDFF1E2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616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2DFE-EEFE-4CE0-9644-C619DDFF1E2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597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644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29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04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149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434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78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012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915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66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86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25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E057-D085-4C25-B2B8-170BAF92E700}" type="datetimeFigureOut">
              <a:rPr lang="he-IL" smtClean="0"/>
              <a:t>י"א/אב/תשע"ז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14F1C-B8A4-4113-A4D6-C26517EC1B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489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6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6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jpg"/><Relationship Id="rId7" Type="http://schemas.openxmlformats.org/officeDocument/2006/relationships/image" Target="../media/image4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jpg"/><Relationship Id="rId7" Type="http://schemas.openxmlformats.org/officeDocument/2006/relationships/image" Target="../media/image4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7.jp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71.png"/><Relationship Id="rId4" Type="http://schemas.openxmlformats.org/officeDocument/2006/relationships/image" Target="../media/image520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5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1.png"/><Relationship Id="rId4" Type="http://schemas.openxmlformats.org/officeDocument/2006/relationships/image" Target="../media/image5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8.jpe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8.jpe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67.png"/><Relationship Id="rId10" Type="http://schemas.openxmlformats.org/officeDocument/2006/relationships/image" Target="../media/image84.png"/><Relationship Id="rId4" Type="http://schemas.openxmlformats.org/officeDocument/2006/relationships/image" Target="../media/image69.jpeg"/><Relationship Id="rId9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0.jpeg"/><Relationship Id="rId7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0.jpeg"/><Relationship Id="rId7" Type="http://schemas.openxmlformats.org/officeDocument/2006/relationships/image" Target="../media/image79.png"/><Relationship Id="rId12" Type="http://schemas.openxmlformats.org/officeDocument/2006/relationships/image" Target="../media/image6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image" Target="../media/image72.jpeg"/><Relationship Id="rId10" Type="http://schemas.openxmlformats.org/officeDocument/2006/relationships/image" Target="../media/image91.png"/><Relationship Id="rId4" Type="http://schemas.openxmlformats.org/officeDocument/2006/relationships/image" Target="../media/image71.jpeg"/><Relationship Id="rId9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6.png"/><Relationship Id="rId4" Type="http://schemas.openxmlformats.org/officeDocument/2006/relationships/image" Target="../media/image74.png"/><Relationship Id="rId9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8.jpg"/><Relationship Id="rId7" Type="http://schemas.openxmlformats.org/officeDocument/2006/relationships/image" Target="../media/image9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0.jpg"/><Relationship Id="rId10" Type="http://schemas.openxmlformats.org/officeDocument/2006/relationships/image" Target="../media/image95.png"/><Relationship Id="rId4" Type="http://schemas.openxmlformats.org/officeDocument/2006/relationships/image" Target="../media/image79.jpg"/><Relationship Id="rId9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Nodal Count Distribution of Quantum Graphs</a:t>
            </a:r>
            <a:endParaRPr lang="he-IL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9769"/>
            <a:ext cx="9144000" cy="2637680"/>
          </a:xfrm>
        </p:spPr>
        <p:txBody>
          <a:bodyPr>
            <a:normAutofit/>
          </a:bodyPr>
          <a:lstStyle/>
          <a:p>
            <a:pPr rtl="0"/>
            <a:r>
              <a:rPr lang="en-US" dirty="0" err="1"/>
              <a:t>Lior</a:t>
            </a:r>
            <a:r>
              <a:rPr lang="en-US" dirty="0"/>
              <a:t> </a:t>
            </a:r>
            <a:r>
              <a:rPr lang="en-US" dirty="0" err="1"/>
              <a:t>Alon</a:t>
            </a:r>
            <a:r>
              <a:rPr lang="en-US" dirty="0"/>
              <a:t> </a:t>
            </a:r>
          </a:p>
          <a:p>
            <a:pPr rtl="0"/>
            <a:r>
              <a:rPr lang="en-US" dirty="0" err="1"/>
              <a:t>Technion</a:t>
            </a:r>
            <a:r>
              <a:rPr lang="en-US" dirty="0"/>
              <a:t>, Israel</a:t>
            </a:r>
          </a:p>
          <a:p>
            <a:pPr rtl="0"/>
            <a:endParaRPr lang="en-US" dirty="0"/>
          </a:p>
          <a:p>
            <a:pPr rtl="0"/>
            <a:r>
              <a:rPr lang="en-US" sz="1800" dirty="0"/>
              <a:t>Based on joint work with </a:t>
            </a:r>
          </a:p>
          <a:p>
            <a:pPr rtl="0"/>
            <a:r>
              <a:rPr lang="en-US" sz="1800" dirty="0"/>
              <a:t>Ram Band (</a:t>
            </a:r>
            <a:r>
              <a:rPr lang="en-US" sz="1800" dirty="0" err="1"/>
              <a:t>Technion</a:t>
            </a:r>
            <a:r>
              <a:rPr lang="en-US" sz="1800" dirty="0"/>
              <a:t>)</a:t>
            </a:r>
          </a:p>
          <a:p>
            <a:pPr rtl="0"/>
            <a:r>
              <a:rPr lang="en-US" sz="1800" dirty="0"/>
              <a:t>Gregory </a:t>
            </a:r>
            <a:r>
              <a:rPr lang="en-US" sz="1800" dirty="0" err="1"/>
              <a:t>Berkolaiko</a:t>
            </a:r>
            <a:r>
              <a:rPr lang="en-US" sz="1800" dirty="0"/>
              <a:t> (Texas A&amp;M university)</a:t>
            </a:r>
            <a:endParaRPr lang="he-IL" sz="1800" dirty="0"/>
          </a:p>
        </p:txBody>
      </p:sp>
      <p:pic>
        <p:nvPicPr>
          <p:cNvPr id="5" name="Picture 4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E9860F13-82EC-4598-B60D-8A59BF26F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05" y="108239"/>
            <a:ext cx="2510790" cy="10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6446" r="8882" b="8967"/>
          <a:stretch/>
        </p:blipFill>
        <p:spPr>
          <a:xfrm>
            <a:off x="4702274" y="5461458"/>
            <a:ext cx="3073537" cy="1051867"/>
          </a:xfrm>
          <a:prstGeom prst="rect">
            <a:avLst/>
          </a:prstGeom>
        </p:spPr>
      </p:pic>
      <p:pic>
        <p:nvPicPr>
          <p:cNvPr id="68" name="Picture 67" descr="A drawing of a person&#10;&#10;Description generated with high confidence">
            <a:extLst>
              <a:ext uri="{FF2B5EF4-FFF2-40B4-BE49-F238E27FC236}">
                <a16:creationId xmlns:a16="http://schemas.microsoft.com/office/drawing/2014/main" id="{034BB8BC-AE0E-41FA-9061-B3FCFD4F0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7868" r="6946" b="6480"/>
          <a:stretch/>
        </p:blipFill>
        <p:spPr>
          <a:xfrm>
            <a:off x="1925516" y="2328642"/>
            <a:ext cx="7789986" cy="2537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3367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The Laplacian on a graph</a:t>
            </a:r>
            <a:endParaRPr lang="he-IL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93E347-66E0-4A7E-B896-45BA48B5101E}"/>
              </a:ext>
            </a:extLst>
          </p:cNvPr>
          <p:cNvGrpSpPr/>
          <p:nvPr/>
        </p:nvGrpSpPr>
        <p:grpSpPr>
          <a:xfrm>
            <a:off x="5389689" y="1445752"/>
            <a:ext cx="1397976" cy="690003"/>
            <a:chOff x="3401279" y="2097310"/>
            <a:chExt cx="5120709" cy="252744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28C805-A22E-4C1D-89B4-A6BE2CF0DD20}"/>
                </a:ext>
              </a:extLst>
            </p:cNvPr>
            <p:cNvGrpSpPr/>
            <p:nvPr/>
          </p:nvGrpSpPr>
          <p:grpSpPr>
            <a:xfrm>
              <a:off x="3760876" y="2891653"/>
              <a:ext cx="4662155" cy="1733102"/>
              <a:chOff x="3760876" y="2891653"/>
              <a:chExt cx="4662155" cy="173310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C32B0A2-678F-4409-A18F-D7A278BB23DC}"/>
                  </a:ext>
                </a:extLst>
              </p:cNvPr>
              <p:cNvSpPr/>
              <p:nvPr/>
            </p:nvSpPr>
            <p:spPr>
              <a:xfrm>
                <a:off x="6676178" y="2891653"/>
                <a:ext cx="1746853" cy="173310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8650D89-A957-45B6-A26A-683C7645AC95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5507729" y="3758204"/>
                <a:ext cx="1168449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622A6D2-BAAC-4CD3-924E-1C74ADC9C1AD}"/>
                  </a:ext>
                </a:extLst>
              </p:cNvPr>
              <p:cNvSpPr/>
              <p:nvPr/>
            </p:nvSpPr>
            <p:spPr>
              <a:xfrm>
                <a:off x="3760876" y="2891653"/>
                <a:ext cx="1746853" cy="173310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C37221-FE35-44ED-9F4A-D637FC9FD684}"/>
                    </a:ext>
                  </a:extLst>
                </p:cNvPr>
                <p:cNvSpPr txBox="1"/>
                <p:nvPr/>
              </p:nvSpPr>
              <p:spPr>
                <a:xfrm>
                  <a:off x="3401279" y="2097310"/>
                  <a:ext cx="536985" cy="277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C37221-FE35-44ED-9F4A-D637FC9FD6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79" y="2097310"/>
                  <a:ext cx="536985" cy="277000"/>
                </a:xfrm>
                <a:prstGeom prst="rect">
                  <a:avLst/>
                </a:prstGeom>
                <a:blipFill>
                  <a:blip r:embed="rId4"/>
                  <a:stretch>
                    <a:fillRect l="-41667" r="-100000" b="-30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082994C-7E67-4976-9B9F-9831FDBDB124}"/>
                    </a:ext>
                  </a:extLst>
                </p:cNvPr>
                <p:cNvSpPr txBox="1"/>
                <p:nvPr/>
              </p:nvSpPr>
              <p:spPr>
                <a:xfrm>
                  <a:off x="5732355" y="2757619"/>
                  <a:ext cx="536985" cy="277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082994C-7E67-4976-9B9F-9831FDBDB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2355" y="2757619"/>
                  <a:ext cx="536985" cy="277000"/>
                </a:xfrm>
                <a:prstGeom prst="rect">
                  <a:avLst/>
                </a:prstGeom>
                <a:blipFill>
                  <a:blip r:embed="rId5"/>
                  <a:stretch>
                    <a:fillRect l="-41667" r="-100000" b="-3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EFA8964-B7B1-407F-A3DB-A19491E91301}"/>
                    </a:ext>
                  </a:extLst>
                </p:cNvPr>
                <p:cNvSpPr txBox="1"/>
                <p:nvPr/>
              </p:nvSpPr>
              <p:spPr>
                <a:xfrm>
                  <a:off x="7985003" y="2101120"/>
                  <a:ext cx="536985" cy="277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EFA8964-B7B1-407F-A3DB-A19491E91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003" y="2101120"/>
                  <a:ext cx="536985" cy="277000"/>
                </a:xfrm>
                <a:prstGeom prst="rect">
                  <a:avLst/>
                </a:prstGeom>
                <a:blipFill>
                  <a:blip r:embed="rId6"/>
                  <a:stretch>
                    <a:fillRect l="-41667" r="-100000" b="-30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9DB704C6-C334-4DBE-8AD3-99B86631DCA4}"/>
              </a:ext>
            </a:extLst>
          </p:cNvPr>
          <p:cNvSpPr/>
          <p:nvPr/>
        </p:nvSpPr>
        <p:spPr>
          <a:xfrm>
            <a:off x="7284426" y="3334289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B10A89-7378-4DE0-9CA7-C65E1982B0B3}"/>
              </a:ext>
            </a:extLst>
          </p:cNvPr>
          <p:cNvSpPr/>
          <p:nvPr/>
        </p:nvSpPr>
        <p:spPr>
          <a:xfrm>
            <a:off x="8731836" y="3334289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092CB7E-2340-44C0-9D73-6A63441D2F2D}"/>
              </a:ext>
            </a:extLst>
          </p:cNvPr>
          <p:cNvSpPr/>
          <p:nvPr/>
        </p:nvSpPr>
        <p:spPr>
          <a:xfrm>
            <a:off x="6835261" y="359749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C9FA091-AED1-4501-A179-3BF196CDF7AD}"/>
              </a:ext>
            </a:extLst>
          </p:cNvPr>
          <p:cNvSpPr/>
          <p:nvPr/>
        </p:nvSpPr>
        <p:spPr>
          <a:xfrm>
            <a:off x="8142621" y="365149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83DB0C3-7464-434A-9A20-96B0B0B8D48C}"/>
              </a:ext>
            </a:extLst>
          </p:cNvPr>
          <p:cNvSpPr/>
          <p:nvPr/>
        </p:nvSpPr>
        <p:spPr>
          <a:xfrm>
            <a:off x="5766509" y="3452251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6E3188-7B38-4580-B1C5-FC74AE8B9E2A}"/>
              </a:ext>
            </a:extLst>
          </p:cNvPr>
          <p:cNvSpPr/>
          <p:nvPr/>
        </p:nvSpPr>
        <p:spPr>
          <a:xfrm>
            <a:off x="4514226" y="3327889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3FD21B1-026C-4074-9C95-7F7DCA384AD5}"/>
              </a:ext>
            </a:extLst>
          </p:cNvPr>
          <p:cNvSpPr/>
          <p:nvPr/>
        </p:nvSpPr>
        <p:spPr>
          <a:xfrm>
            <a:off x="4171021" y="3560251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998CF3B-E7DF-4FF3-8A76-30F1B9AC8F64}"/>
              </a:ext>
            </a:extLst>
          </p:cNvPr>
          <p:cNvSpPr/>
          <p:nvPr/>
        </p:nvSpPr>
        <p:spPr>
          <a:xfrm>
            <a:off x="3318926" y="3290251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5E639E-E850-4DF3-9D04-CC3B2B694845}"/>
              </a:ext>
            </a:extLst>
          </p:cNvPr>
          <p:cNvSpPr/>
          <p:nvPr/>
        </p:nvSpPr>
        <p:spPr>
          <a:xfrm>
            <a:off x="2707371" y="359749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A picture containing object, thing&#10;&#10;Description generated with high confidence">
            <a:extLst>
              <a:ext uri="{FF2B5EF4-FFF2-40B4-BE49-F238E27FC236}">
                <a16:creationId xmlns:a16="http://schemas.microsoft.com/office/drawing/2014/main" id="{C7F0A56A-2C7D-49A1-A756-136B257EC2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08196" y="5375427"/>
            <a:ext cx="3941379" cy="1252209"/>
          </a:xfrm>
          <a:prstGeom prst="rect">
            <a:avLst/>
          </a:prstGeom>
        </p:spPr>
      </p:pic>
      <p:pic>
        <p:nvPicPr>
          <p:cNvPr id="80" name="Picture 79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96FDB119-61F5-4002-8EF1-B4F0D36BE5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792" y="5377324"/>
            <a:ext cx="3941379" cy="1252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97F2D44-05C1-424B-A975-369D23E40796}"/>
                  </a:ext>
                </a:extLst>
              </p:cNvPr>
              <p:cNvSpPr txBox="1"/>
              <p:nvPr/>
            </p:nvSpPr>
            <p:spPr>
              <a:xfrm>
                <a:off x="265626" y="5059235"/>
                <a:ext cx="680764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97F2D44-05C1-424B-A975-369D23E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26" y="5059235"/>
                <a:ext cx="680764" cy="426527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8BB98A7-EA92-4205-8766-8B6E2B22285A}"/>
                  </a:ext>
                </a:extLst>
              </p:cNvPr>
              <p:cNvSpPr txBox="1"/>
              <p:nvPr/>
            </p:nvSpPr>
            <p:spPr>
              <a:xfrm>
                <a:off x="613458" y="6475329"/>
                <a:ext cx="224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8BB98A7-EA92-4205-8766-8B6E2B22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8" y="6475329"/>
                <a:ext cx="224742" cy="307777"/>
              </a:xfrm>
              <a:prstGeom prst="rect">
                <a:avLst/>
              </a:prstGeom>
              <a:blipFill>
                <a:blip r:embed="rId10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36DDDA-F0E1-41B4-9101-4E1F6763015D}"/>
                  </a:ext>
                </a:extLst>
              </p:cNvPr>
              <p:cNvSpPr txBox="1"/>
              <p:nvPr/>
            </p:nvSpPr>
            <p:spPr>
              <a:xfrm>
                <a:off x="3633394" y="6463395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36DDDA-F0E1-41B4-9101-4E1F6763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394" y="6463395"/>
                <a:ext cx="237566" cy="369332"/>
              </a:xfrm>
              <a:prstGeom prst="rect">
                <a:avLst/>
              </a:prstGeom>
              <a:blipFill>
                <a:blip r:embed="rId11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A7ABFEF-4871-463E-8C07-E565DDC630D0}"/>
                  </a:ext>
                </a:extLst>
              </p:cNvPr>
              <p:cNvSpPr txBox="1"/>
              <p:nvPr/>
            </p:nvSpPr>
            <p:spPr>
              <a:xfrm>
                <a:off x="4222946" y="5049075"/>
                <a:ext cx="242374" cy="438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A7ABFEF-4871-463E-8C07-E565DDC63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46" y="5049075"/>
                <a:ext cx="242374" cy="438518"/>
              </a:xfrm>
              <a:prstGeom prst="rect">
                <a:avLst/>
              </a:prstGeom>
              <a:blipFill>
                <a:blip r:embed="rId12"/>
                <a:stretch>
                  <a:fillRect l="-12500" r="-1325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007D819-CF10-417E-AE00-79879674159B}"/>
                  </a:ext>
                </a:extLst>
              </p:cNvPr>
              <p:cNvSpPr txBox="1"/>
              <p:nvPr/>
            </p:nvSpPr>
            <p:spPr>
              <a:xfrm>
                <a:off x="4570778" y="6465169"/>
                <a:ext cx="224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007D819-CF10-417E-AE00-79879674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778" y="6465169"/>
                <a:ext cx="224742" cy="307777"/>
              </a:xfrm>
              <a:prstGeom prst="rect">
                <a:avLst/>
              </a:prstGeom>
              <a:blipFill>
                <a:blip r:embed="rId13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C2CF136-0289-4FD8-A8F9-19B83319DDAE}"/>
                  </a:ext>
                </a:extLst>
              </p:cNvPr>
              <p:cNvSpPr txBox="1"/>
              <p:nvPr/>
            </p:nvSpPr>
            <p:spPr>
              <a:xfrm>
                <a:off x="7590714" y="6453235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C2CF136-0289-4FD8-A8F9-19B83319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14" y="6453235"/>
                <a:ext cx="237566" cy="369332"/>
              </a:xfrm>
              <a:prstGeom prst="rect">
                <a:avLst/>
              </a:prstGeom>
              <a:blipFill>
                <a:blip r:embed="rId14"/>
                <a:stretch>
                  <a:fillRect r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8146CF4-D658-45C0-882D-9296DF78F514}"/>
                  </a:ext>
                </a:extLst>
              </p:cNvPr>
              <p:cNvSpPr txBox="1"/>
              <p:nvPr/>
            </p:nvSpPr>
            <p:spPr>
              <a:xfrm>
                <a:off x="8266626" y="5038915"/>
                <a:ext cx="242374" cy="438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8146CF4-D658-45C0-882D-9296DF78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626" y="5038915"/>
                <a:ext cx="242374" cy="438518"/>
              </a:xfrm>
              <a:prstGeom prst="rect">
                <a:avLst/>
              </a:prstGeom>
              <a:blipFill>
                <a:blip r:embed="rId15"/>
                <a:stretch>
                  <a:fillRect l="-10000" r="-1325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606503A-1025-47B4-B287-748594CB6D8A}"/>
                  </a:ext>
                </a:extLst>
              </p:cNvPr>
              <p:cNvSpPr txBox="1"/>
              <p:nvPr/>
            </p:nvSpPr>
            <p:spPr>
              <a:xfrm>
                <a:off x="8614458" y="6455009"/>
                <a:ext cx="224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606503A-1025-47B4-B287-748594CB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458" y="6455009"/>
                <a:ext cx="224742" cy="307777"/>
              </a:xfrm>
              <a:prstGeom prst="rect">
                <a:avLst/>
              </a:prstGeom>
              <a:blipFill>
                <a:blip r:embed="rId13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BD6BB9A-5140-4D71-BF79-C7C65B22EF7D}"/>
                  </a:ext>
                </a:extLst>
              </p:cNvPr>
              <p:cNvSpPr txBox="1"/>
              <p:nvPr/>
            </p:nvSpPr>
            <p:spPr>
              <a:xfrm>
                <a:off x="11634394" y="6443075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BD6BB9A-5140-4D71-BF79-C7C65B22E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394" y="6443075"/>
                <a:ext cx="237566" cy="369332"/>
              </a:xfrm>
              <a:prstGeom prst="rect">
                <a:avLst/>
              </a:prstGeom>
              <a:blipFill>
                <a:blip r:embed="rId16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0D1DFE1-AE23-49B6-B214-43D972DED51F}"/>
                  </a:ext>
                </a:extLst>
              </p:cNvPr>
              <p:cNvSpPr txBox="1"/>
              <p:nvPr/>
            </p:nvSpPr>
            <p:spPr>
              <a:xfrm>
                <a:off x="1804329" y="2143964"/>
                <a:ext cx="242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0D1DFE1-AE23-49B6-B214-43D972DED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329" y="2143964"/>
                <a:ext cx="242374" cy="400110"/>
              </a:xfrm>
              <a:prstGeom prst="rect">
                <a:avLst/>
              </a:prstGeom>
              <a:blipFill>
                <a:blip r:embed="rId17"/>
                <a:stretch>
                  <a:fillRect l="-12500" r="-4500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91462003-FD9A-4ADF-B282-0B030AE402DF}"/>
              </a:ext>
            </a:extLst>
          </p:cNvPr>
          <p:cNvSpPr/>
          <p:nvPr/>
        </p:nvSpPr>
        <p:spPr>
          <a:xfrm>
            <a:off x="1020769" y="598739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501FF91-39C5-41E6-A902-84B0B798DA95}"/>
              </a:ext>
            </a:extLst>
          </p:cNvPr>
          <p:cNvSpPr/>
          <p:nvPr/>
        </p:nvSpPr>
        <p:spPr>
          <a:xfrm>
            <a:off x="1835080" y="5977167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9976371-E9F4-495C-A0C5-E08933319772}"/>
              </a:ext>
            </a:extLst>
          </p:cNvPr>
          <p:cNvSpPr/>
          <p:nvPr/>
        </p:nvSpPr>
        <p:spPr>
          <a:xfrm>
            <a:off x="2665585" y="598739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9AB6366-C8A7-42CF-9D89-4C7BCA1FC6C8}"/>
              </a:ext>
            </a:extLst>
          </p:cNvPr>
          <p:cNvSpPr/>
          <p:nvPr/>
        </p:nvSpPr>
        <p:spPr>
          <a:xfrm>
            <a:off x="3481732" y="598739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CE4B127-B135-4E13-B1D7-181A2E20A073}"/>
              </a:ext>
            </a:extLst>
          </p:cNvPr>
          <p:cNvSpPr/>
          <p:nvPr/>
        </p:nvSpPr>
        <p:spPr>
          <a:xfrm>
            <a:off x="6235091" y="594929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76C6161-30EA-4147-88C6-11E3F08C1CD4}"/>
              </a:ext>
            </a:extLst>
          </p:cNvPr>
          <p:cNvSpPr/>
          <p:nvPr/>
        </p:nvSpPr>
        <p:spPr>
          <a:xfrm>
            <a:off x="8917895" y="598739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AD86CD0-859A-4053-88CF-B249C70B05E5}"/>
              </a:ext>
            </a:extLst>
          </p:cNvPr>
          <p:cNvSpPr/>
          <p:nvPr/>
        </p:nvSpPr>
        <p:spPr>
          <a:xfrm>
            <a:off x="9784644" y="598739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3956923-FC84-4410-941E-334E0B8ADAF9}"/>
              </a:ext>
            </a:extLst>
          </p:cNvPr>
          <p:cNvSpPr/>
          <p:nvPr/>
        </p:nvSpPr>
        <p:spPr>
          <a:xfrm>
            <a:off x="10632564" y="5977167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11DC2E0-9C4C-458C-A935-B72BD5ADAFDC}"/>
              </a:ext>
            </a:extLst>
          </p:cNvPr>
          <p:cNvSpPr/>
          <p:nvPr/>
        </p:nvSpPr>
        <p:spPr>
          <a:xfrm>
            <a:off x="11499313" y="598739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The Laplacian on a graph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1652" y="1987021"/>
                <a:ext cx="5898663" cy="36863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i="1" dirty="0">
                    <a:latin typeface="Cambria Math" panose="02040503050406030204" pitchFamily="18" charset="0"/>
                  </a:rPr>
                  <a:t>Eigenvalue problem: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algn="l" rtl="0"/>
                <a:endParaRPr lang="en-US" sz="2800" dirty="0"/>
              </a:p>
              <a:p>
                <a:pPr algn="l" rtl="0"/>
                <a:endParaRPr lang="en-US" sz="2800" dirty="0"/>
              </a:p>
              <a:p>
                <a:pPr algn="l" rtl="0"/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Neumann vertex conditions:</a:t>
                </a:r>
              </a:p>
              <a:p>
                <a:pPr algn="l" rtl="0"/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Continuity on vertices.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Sum of incoming derivatives vanish.</a:t>
                </a:r>
                <a:endParaRPr lang="he-IL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52" y="1987021"/>
                <a:ext cx="5898663" cy="3686394"/>
              </a:xfrm>
              <a:prstGeom prst="rect">
                <a:avLst/>
              </a:prstGeom>
              <a:blipFill>
                <a:blip r:embed="rId2"/>
                <a:stretch>
                  <a:fillRect l="-2066" t="-1818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57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The Laplacian on a graph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1652" y="1987021"/>
                <a:ext cx="5898663" cy="36863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i="1" dirty="0">
                    <a:latin typeface="Cambria Math" panose="02040503050406030204" pitchFamily="18" charset="0"/>
                  </a:rPr>
                  <a:t>Eigenvalue problem: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algn="l" rtl="0"/>
                <a:endParaRPr lang="en-US" sz="2800" dirty="0"/>
              </a:p>
              <a:p>
                <a:pPr algn="l" rtl="0"/>
                <a:endParaRPr lang="en-US" sz="2800" dirty="0"/>
              </a:p>
              <a:p>
                <a:pPr algn="l" rtl="0"/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Neumann vertex conditions:</a:t>
                </a:r>
              </a:p>
              <a:p>
                <a:pPr algn="l" rtl="0"/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Continuity on vertices.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Sum of incoming derivatives vanish.</a:t>
                </a:r>
                <a:endParaRPr lang="he-IL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52" y="1987021"/>
                <a:ext cx="5898663" cy="3686394"/>
              </a:xfrm>
              <a:prstGeom prst="rect">
                <a:avLst/>
              </a:prstGeom>
              <a:blipFill>
                <a:blip r:embed="rId2"/>
                <a:stretch>
                  <a:fillRect l="-2066" t="-1818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FB6CC54-0FA4-4645-8251-7CDB71D61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7394" r="4675"/>
          <a:stretch/>
        </p:blipFill>
        <p:spPr>
          <a:xfrm>
            <a:off x="7962495" y="1694122"/>
            <a:ext cx="2342614" cy="7487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29D697-1602-4183-B580-B9E9A5BD6264}"/>
              </a:ext>
            </a:extLst>
          </p:cNvPr>
          <p:cNvSpPr/>
          <p:nvPr/>
        </p:nvSpPr>
        <p:spPr>
          <a:xfrm>
            <a:off x="8628289" y="1879539"/>
            <a:ext cx="217715" cy="318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B38889-5BE3-4188-84A3-790CD2285A07}"/>
              </a:ext>
            </a:extLst>
          </p:cNvPr>
          <p:cNvCxnSpPr>
            <a:cxnSpLocks/>
          </p:cNvCxnSpPr>
          <p:nvPr/>
        </p:nvCxnSpPr>
        <p:spPr>
          <a:xfrm flipH="1">
            <a:off x="7962495" y="1879539"/>
            <a:ext cx="665794" cy="95611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53A4DA-14D9-44B7-96CC-CF06E52504D4}"/>
              </a:ext>
            </a:extLst>
          </p:cNvPr>
          <p:cNvCxnSpPr>
            <a:cxnSpLocks/>
          </p:cNvCxnSpPr>
          <p:nvPr/>
        </p:nvCxnSpPr>
        <p:spPr>
          <a:xfrm>
            <a:off x="8846004" y="1879539"/>
            <a:ext cx="526596" cy="95611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5FECE0-F4CD-4FA1-BF4C-7456CB84957F}"/>
                  </a:ext>
                </a:extLst>
              </p:cNvPr>
              <p:cNvSpPr txBox="1"/>
              <p:nvPr/>
            </p:nvSpPr>
            <p:spPr>
              <a:xfrm>
                <a:off x="7289672" y="4604853"/>
                <a:ext cx="3606927" cy="10685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b="0" dirty="0"/>
              </a:p>
              <a:p>
                <a:pPr marL="342900" indent="-3429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5FECE0-F4CD-4FA1-BF4C-7456CB849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672" y="4604853"/>
                <a:ext cx="3606927" cy="1068562"/>
              </a:xfrm>
              <a:prstGeom prst="rect">
                <a:avLst/>
              </a:prstGeom>
              <a:blipFill>
                <a:blip r:embed="rId4"/>
                <a:stretch>
                  <a:fillRect l="-1692" t="-2841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drawing of a person&#10;&#10;Description generated with high confidence">
            <a:extLst>
              <a:ext uri="{FF2B5EF4-FFF2-40B4-BE49-F238E27FC236}">
                <a16:creationId xmlns:a16="http://schemas.microsoft.com/office/drawing/2014/main" id="{AD3EC3FD-EF6D-4DC3-80DB-9571FDE699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30703" r="59353" b="32532"/>
          <a:stretch/>
        </p:blipFill>
        <p:spPr>
          <a:xfrm>
            <a:off x="7962495" y="2844443"/>
            <a:ext cx="1410105" cy="1666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760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eigenfunctions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8A9D0E-0F64-4650-9D19-7A18EE73A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5173"/>
          <a:stretch/>
        </p:blipFill>
        <p:spPr>
          <a:xfrm>
            <a:off x="2973000" y="1402080"/>
            <a:ext cx="6096000" cy="1709560"/>
          </a:xfrm>
          <a:prstGeom prst="rect">
            <a:avLst/>
          </a:prstGeom>
        </p:spPr>
      </p:pic>
      <p:pic>
        <p:nvPicPr>
          <p:cNvPr id="15" name="Picture 1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3CB6F7C-02C0-4EFF-8DFE-DA49C61D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b="5173"/>
          <a:stretch/>
        </p:blipFill>
        <p:spPr>
          <a:xfrm>
            <a:off x="2981960" y="3317240"/>
            <a:ext cx="6096000" cy="1646200"/>
          </a:xfrm>
          <a:prstGeom prst="rect">
            <a:avLst/>
          </a:prstGeom>
        </p:spPr>
      </p:pic>
      <p:pic>
        <p:nvPicPr>
          <p:cNvPr id="17" name="Picture 16" descr="A drawing of a person&#10;&#10;Description generated with high confidence">
            <a:extLst>
              <a:ext uri="{FF2B5EF4-FFF2-40B4-BE49-F238E27FC236}">
                <a16:creationId xmlns:a16="http://schemas.microsoft.com/office/drawing/2014/main" id="{1CDDE912-6380-4DA6-B48B-7E7C8A56F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4539"/>
          <a:stretch/>
        </p:blipFill>
        <p:spPr>
          <a:xfrm>
            <a:off x="2973000" y="5039360"/>
            <a:ext cx="6096000" cy="17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eigenfunctions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8A9D0E-0F64-4650-9D19-7A18EE73A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5173"/>
          <a:stretch/>
        </p:blipFill>
        <p:spPr>
          <a:xfrm>
            <a:off x="2973000" y="1402080"/>
            <a:ext cx="6096000" cy="1709560"/>
          </a:xfrm>
          <a:prstGeom prst="rect">
            <a:avLst/>
          </a:prstGeom>
        </p:spPr>
      </p:pic>
      <p:pic>
        <p:nvPicPr>
          <p:cNvPr id="15" name="Picture 1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3CB6F7C-02C0-4EFF-8DFE-DA49C61D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b="5173"/>
          <a:stretch/>
        </p:blipFill>
        <p:spPr>
          <a:xfrm>
            <a:off x="2981960" y="3317240"/>
            <a:ext cx="6096000" cy="1646200"/>
          </a:xfrm>
          <a:prstGeom prst="rect">
            <a:avLst/>
          </a:prstGeom>
        </p:spPr>
      </p:pic>
      <p:pic>
        <p:nvPicPr>
          <p:cNvPr id="17" name="Picture 16" descr="A drawing of a person&#10;&#10;Description generated with high confidence">
            <a:extLst>
              <a:ext uri="{FF2B5EF4-FFF2-40B4-BE49-F238E27FC236}">
                <a16:creationId xmlns:a16="http://schemas.microsoft.com/office/drawing/2014/main" id="{1CDDE912-6380-4DA6-B48B-7E7C8A56F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4539"/>
          <a:stretch/>
        </p:blipFill>
        <p:spPr>
          <a:xfrm>
            <a:off x="2973000" y="5039360"/>
            <a:ext cx="6096000" cy="17576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A1BD99E-7105-4071-A5A6-5314B85C1BFF}"/>
              </a:ext>
            </a:extLst>
          </p:cNvPr>
          <p:cNvSpPr/>
          <p:nvPr/>
        </p:nvSpPr>
        <p:spPr>
          <a:xfrm>
            <a:off x="5095239" y="197611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E02EA-EDC9-4AF8-9CF8-E670AAFCD9AC}"/>
              </a:ext>
            </a:extLst>
          </p:cNvPr>
          <p:cNvSpPr/>
          <p:nvPr/>
        </p:nvSpPr>
        <p:spPr>
          <a:xfrm>
            <a:off x="4322063" y="232306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157EFA-ABF9-496D-A035-7696437BD66A}"/>
              </a:ext>
            </a:extLst>
          </p:cNvPr>
          <p:cNvSpPr/>
          <p:nvPr/>
        </p:nvSpPr>
        <p:spPr>
          <a:xfrm>
            <a:off x="6096000" y="21848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25AF6A-12CD-4B79-9BD3-26E3C0F0CBEA}"/>
              </a:ext>
            </a:extLst>
          </p:cNvPr>
          <p:cNvSpPr/>
          <p:nvPr/>
        </p:nvSpPr>
        <p:spPr>
          <a:xfrm>
            <a:off x="7767320" y="201211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E665B6-E832-4EE9-93D6-DCFD9C21992B}"/>
              </a:ext>
            </a:extLst>
          </p:cNvPr>
          <p:cNvSpPr/>
          <p:nvPr/>
        </p:nvSpPr>
        <p:spPr>
          <a:xfrm>
            <a:off x="6979920" y="236516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4D0419-A521-4B10-BBC3-BC3ED6AB974E}"/>
              </a:ext>
            </a:extLst>
          </p:cNvPr>
          <p:cNvSpPr/>
          <p:nvPr/>
        </p:nvSpPr>
        <p:spPr>
          <a:xfrm>
            <a:off x="4191339" y="39848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01EABF-AE4A-453A-A053-F015E4FC5CA6}"/>
              </a:ext>
            </a:extLst>
          </p:cNvPr>
          <p:cNvSpPr/>
          <p:nvPr/>
        </p:nvSpPr>
        <p:spPr>
          <a:xfrm>
            <a:off x="4738759" y="37834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4B3014-5B11-4C1C-A7F9-10A7560FCF5D}"/>
              </a:ext>
            </a:extLst>
          </p:cNvPr>
          <p:cNvSpPr/>
          <p:nvPr/>
        </p:nvSpPr>
        <p:spPr>
          <a:xfrm>
            <a:off x="5372878" y="39044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B37725-515C-41DD-BB42-610392940B79}"/>
              </a:ext>
            </a:extLst>
          </p:cNvPr>
          <p:cNvSpPr/>
          <p:nvPr/>
        </p:nvSpPr>
        <p:spPr>
          <a:xfrm>
            <a:off x="6708918" y="39044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4B69A9-9217-48FE-A9D2-CE4767EF0713}"/>
              </a:ext>
            </a:extLst>
          </p:cNvPr>
          <p:cNvSpPr/>
          <p:nvPr/>
        </p:nvSpPr>
        <p:spPr>
          <a:xfrm>
            <a:off x="7359158" y="40208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E647B1-2FDF-4E6D-BC9F-C019D79570C8}"/>
              </a:ext>
            </a:extLst>
          </p:cNvPr>
          <p:cNvSpPr/>
          <p:nvPr/>
        </p:nvSpPr>
        <p:spPr>
          <a:xfrm>
            <a:off x="7907798" y="38194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4412EE-50A1-4086-B9AD-44D692301A56}"/>
              </a:ext>
            </a:extLst>
          </p:cNvPr>
          <p:cNvSpPr/>
          <p:nvPr/>
        </p:nvSpPr>
        <p:spPr>
          <a:xfrm>
            <a:off x="4062238" y="5918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F010C2-59A0-455B-B470-94566E82FFAF}"/>
              </a:ext>
            </a:extLst>
          </p:cNvPr>
          <p:cNvSpPr/>
          <p:nvPr/>
        </p:nvSpPr>
        <p:spPr>
          <a:xfrm>
            <a:off x="4468638" y="5725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769F4-3717-41DC-9742-C5B6CEC00E82}"/>
              </a:ext>
            </a:extLst>
          </p:cNvPr>
          <p:cNvSpPr/>
          <p:nvPr/>
        </p:nvSpPr>
        <p:spPr>
          <a:xfrm>
            <a:off x="5225558" y="5725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945DA7-8EDE-4741-AAB3-EBD8F1DEAEC7}"/>
              </a:ext>
            </a:extLst>
          </p:cNvPr>
          <p:cNvSpPr/>
          <p:nvPr/>
        </p:nvSpPr>
        <p:spPr>
          <a:xfrm>
            <a:off x="5023239" y="5882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2C29399-192A-4422-B8B3-70C9A907129F}"/>
              </a:ext>
            </a:extLst>
          </p:cNvPr>
          <p:cNvSpPr/>
          <p:nvPr/>
        </p:nvSpPr>
        <p:spPr>
          <a:xfrm>
            <a:off x="6049118" y="5846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10390E-91DE-4AE1-A6DF-203BA7739F8B}"/>
              </a:ext>
            </a:extLst>
          </p:cNvPr>
          <p:cNvSpPr/>
          <p:nvPr/>
        </p:nvSpPr>
        <p:spPr>
          <a:xfrm>
            <a:off x="6780918" y="5918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D937678-683F-4447-B7A5-B67EE5F6AB23}"/>
              </a:ext>
            </a:extLst>
          </p:cNvPr>
          <p:cNvSpPr/>
          <p:nvPr/>
        </p:nvSpPr>
        <p:spPr>
          <a:xfrm>
            <a:off x="7075279" y="5774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140ACD-B1AA-4C83-8DA7-ACE195F40069}"/>
              </a:ext>
            </a:extLst>
          </p:cNvPr>
          <p:cNvSpPr/>
          <p:nvPr/>
        </p:nvSpPr>
        <p:spPr>
          <a:xfrm>
            <a:off x="8005238" y="5761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4B6CD50-0964-4856-B31E-5A65446C2258}"/>
              </a:ext>
            </a:extLst>
          </p:cNvPr>
          <p:cNvSpPr/>
          <p:nvPr/>
        </p:nvSpPr>
        <p:spPr>
          <a:xfrm>
            <a:off x="7608998" y="5954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eigenfunctions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8A9D0E-0F64-4650-9D19-7A18EE73A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5173"/>
          <a:stretch/>
        </p:blipFill>
        <p:spPr>
          <a:xfrm>
            <a:off x="2973000" y="1402080"/>
            <a:ext cx="6096000" cy="1709560"/>
          </a:xfrm>
          <a:prstGeom prst="rect">
            <a:avLst/>
          </a:prstGeom>
        </p:spPr>
      </p:pic>
      <p:pic>
        <p:nvPicPr>
          <p:cNvPr id="15" name="Picture 1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3CB6F7C-02C0-4EFF-8DFE-DA49C61D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b="5173"/>
          <a:stretch/>
        </p:blipFill>
        <p:spPr>
          <a:xfrm>
            <a:off x="2981960" y="3317240"/>
            <a:ext cx="6096000" cy="1646200"/>
          </a:xfrm>
          <a:prstGeom prst="rect">
            <a:avLst/>
          </a:prstGeom>
        </p:spPr>
      </p:pic>
      <p:pic>
        <p:nvPicPr>
          <p:cNvPr id="17" name="Picture 16" descr="A drawing of a person&#10;&#10;Description generated with high confidence">
            <a:extLst>
              <a:ext uri="{FF2B5EF4-FFF2-40B4-BE49-F238E27FC236}">
                <a16:creationId xmlns:a16="http://schemas.microsoft.com/office/drawing/2014/main" id="{1CDDE912-6380-4DA6-B48B-7E7C8A56F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4539"/>
          <a:stretch/>
        </p:blipFill>
        <p:spPr>
          <a:xfrm>
            <a:off x="2973000" y="5039360"/>
            <a:ext cx="6096000" cy="17576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A1BD99E-7105-4071-A5A6-5314B85C1BFF}"/>
              </a:ext>
            </a:extLst>
          </p:cNvPr>
          <p:cNvSpPr/>
          <p:nvPr/>
        </p:nvSpPr>
        <p:spPr>
          <a:xfrm>
            <a:off x="5095239" y="197611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E02EA-EDC9-4AF8-9CF8-E670AAFCD9AC}"/>
              </a:ext>
            </a:extLst>
          </p:cNvPr>
          <p:cNvSpPr/>
          <p:nvPr/>
        </p:nvSpPr>
        <p:spPr>
          <a:xfrm>
            <a:off x="4322063" y="232306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157EFA-ABF9-496D-A035-7696437BD66A}"/>
              </a:ext>
            </a:extLst>
          </p:cNvPr>
          <p:cNvSpPr/>
          <p:nvPr/>
        </p:nvSpPr>
        <p:spPr>
          <a:xfrm>
            <a:off x="6096000" y="21848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25AF6A-12CD-4B79-9BD3-26E3C0F0CBEA}"/>
              </a:ext>
            </a:extLst>
          </p:cNvPr>
          <p:cNvSpPr/>
          <p:nvPr/>
        </p:nvSpPr>
        <p:spPr>
          <a:xfrm>
            <a:off x="7767320" y="201211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E665B6-E832-4EE9-93D6-DCFD9C21992B}"/>
              </a:ext>
            </a:extLst>
          </p:cNvPr>
          <p:cNvSpPr/>
          <p:nvPr/>
        </p:nvSpPr>
        <p:spPr>
          <a:xfrm>
            <a:off x="6979920" y="236516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4D0419-A521-4B10-BBC3-BC3ED6AB974E}"/>
              </a:ext>
            </a:extLst>
          </p:cNvPr>
          <p:cNvSpPr/>
          <p:nvPr/>
        </p:nvSpPr>
        <p:spPr>
          <a:xfrm>
            <a:off x="4191339" y="39848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01EABF-AE4A-453A-A053-F015E4FC5CA6}"/>
              </a:ext>
            </a:extLst>
          </p:cNvPr>
          <p:cNvSpPr/>
          <p:nvPr/>
        </p:nvSpPr>
        <p:spPr>
          <a:xfrm>
            <a:off x="4738759" y="37834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4B3014-5B11-4C1C-A7F9-10A7560FCF5D}"/>
              </a:ext>
            </a:extLst>
          </p:cNvPr>
          <p:cNvSpPr/>
          <p:nvPr/>
        </p:nvSpPr>
        <p:spPr>
          <a:xfrm>
            <a:off x="5372878" y="39044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B37725-515C-41DD-BB42-610392940B79}"/>
              </a:ext>
            </a:extLst>
          </p:cNvPr>
          <p:cNvSpPr/>
          <p:nvPr/>
        </p:nvSpPr>
        <p:spPr>
          <a:xfrm>
            <a:off x="6708918" y="39044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4B69A9-9217-48FE-A9D2-CE4767EF0713}"/>
              </a:ext>
            </a:extLst>
          </p:cNvPr>
          <p:cNvSpPr/>
          <p:nvPr/>
        </p:nvSpPr>
        <p:spPr>
          <a:xfrm>
            <a:off x="7359158" y="40208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E647B1-2FDF-4E6D-BC9F-C019D79570C8}"/>
              </a:ext>
            </a:extLst>
          </p:cNvPr>
          <p:cNvSpPr/>
          <p:nvPr/>
        </p:nvSpPr>
        <p:spPr>
          <a:xfrm>
            <a:off x="7907798" y="38194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4412EE-50A1-4086-B9AD-44D692301A56}"/>
              </a:ext>
            </a:extLst>
          </p:cNvPr>
          <p:cNvSpPr/>
          <p:nvPr/>
        </p:nvSpPr>
        <p:spPr>
          <a:xfrm>
            <a:off x="4062238" y="5918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F010C2-59A0-455B-B470-94566E82FFAF}"/>
              </a:ext>
            </a:extLst>
          </p:cNvPr>
          <p:cNvSpPr/>
          <p:nvPr/>
        </p:nvSpPr>
        <p:spPr>
          <a:xfrm>
            <a:off x="4468638" y="5725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769F4-3717-41DC-9742-C5B6CEC00E82}"/>
              </a:ext>
            </a:extLst>
          </p:cNvPr>
          <p:cNvSpPr/>
          <p:nvPr/>
        </p:nvSpPr>
        <p:spPr>
          <a:xfrm>
            <a:off x="5225558" y="5725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945DA7-8EDE-4741-AAB3-EBD8F1DEAEC7}"/>
              </a:ext>
            </a:extLst>
          </p:cNvPr>
          <p:cNvSpPr/>
          <p:nvPr/>
        </p:nvSpPr>
        <p:spPr>
          <a:xfrm>
            <a:off x="5023239" y="5882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2C29399-192A-4422-B8B3-70C9A907129F}"/>
              </a:ext>
            </a:extLst>
          </p:cNvPr>
          <p:cNvSpPr/>
          <p:nvPr/>
        </p:nvSpPr>
        <p:spPr>
          <a:xfrm>
            <a:off x="6049118" y="5846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10390E-91DE-4AE1-A6DF-203BA7739F8B}"/>
              </a:ext>
            </a:extLst>
          </p:cNvPr>
          <p:cNvSpPr/>
          <p:nvPr/>
        </p:nvSpPr>
        <p:spPr>
          <a:xfrm>
            <a:off x="6780918" y="5918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D937678-683F-4447-B7A5-B67EE5F6AB23}"/>
              </a:ext>
            </a:extLst>
          </p:cNvPr>
          <p:cNvSpPr/>
          <p:nvPr/>
        </p:nvSpPr>
        <p:spPr>
          <a:xfrm>
            <a:off x="7075279" y="5774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140ACD-B1AA-4C83-8DA7-ACE195F40069}"/>
              </a:ext>
            </a:extLst>
          </p:cNvPr>
          <p:cNvSpPr/>
          <p:nvPr/>
        </p:nvSpPr>
        <p:spPr>
          <a:xfrm>
            <a:off x="8005238" y="5761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4B6CD50-0964-4856-B31E-5A65446C2258}"/>
              </a:ext>
            </a:extLst>
          </p:cNvPr>
          <p:cNvSpPr/>
          <p:nvPr/>
        </p:nvSpPr>
        <p:spPr>
          <a:xfrm>
            <a:off x="7608998" y="5954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0D6A04-9952-4BB3-B630-0FAF810A0FCB}"/>
                  </a:ext>
                </a:extLst>
              </p:cNvPr>
              <p:cNvSpPr txBox="1"/>
              <p:nvPr/>
            </p:nvSpPr>
            <p:spPr>
              <a:xfrm>
                <a:off x="2822852" y="1424156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0D6A04-9952-4BB3-B630-0FAF810A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52" y="1424156"/>
                <a:ext cx="1239386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D10E1C-56D6-4F22-80E7-C463AF773492}"/>
                  </a:ext>
                </a:extLst>
              </p:cNvPr>
              <p:cNvSpPr txBox="1"/>
              <p:nvPr/>
            </p:nvSpPr>
            <p:spPr>
              <a:xfrm>
                <a:off x="8542828" y="2383588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D10E1C-56D6-4F22-80E7-C463AF773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8" y="2383588"/>
                <a:ext cx="1239386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02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eigenfunctions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8A9D0E-0F64-4650-9D19-7A18EE73A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5173"/>
          <a:stretch/>
        </p:blipFill>
        <p:spPr>
          <a:xfrm>
            <a:off x="2973000" y="1402080"/>
            <a:ext cx="6096000" cy="1709560"/>
          </a:xfrm>
          <a:prstGeom prst="rect">
            <a:avLst/>
          </a:prstGeom>
        </p:spPr>
      </p:pic>
      <p:pic>
        <p:nvPicPr>
          <p:cNvPr id="15" name="Picture 1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3CB6F7C-02C0-4EFF-8DFE-DA49C61D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b="5173"/>
          <a:stretch/>
        </p:blipFill>
        <p:spPr>
          <a:xfrm>
            <a:off x="2981960" y="3317240"/>
            <a:ext cx="6096000" cy="1646200"/>
          </a:xfrm>
          <a:prstGeom prst="rect">
            <a:avLst/>
          </a:prstGeom>
        </p:spPr>
      </p:pic>
      <p:pic>
        <p:nvPicPr>
          <p:cNvPr id="17" name="Picture 16" descr="A drawing of a person&#10;&#10;Description generated with high confidence">
            <a:extLst>
              <a:ext uri="{FF2B5EF4-FFF2-40B4-BE49-F238E27FC236}">
                <a16:creationId xmlns:a16="http://schemas.microsoft.com/office/drawing/2014/main" id="{1CDDE912-6380-4DA6-B48B-7E7C8A56F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4539"/>
          <a:stretch/>
        </p:blipFill>
        <p:spPr>
          <a:xfrm>
            <a:off x="2973000" y="5039360"/>
            <a:ext cx="6096000" cy="17576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A1BD99E-7105-4071-A5A6-5314B85C1BFF}"/>
              </a:ext>
            </a:extLst>
          </p:cNvPr>
          <p:cNvSpPr/>
          <p:nvPr/>
        </p:nvSpPr>
        <p:spPr>
          <a:xfrm>
            <a:off x="5095239" y="197611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E02EA-EDC9-4AF8-9CF8-E670AAFCD9AC}"/>
              </a:ext>
            </a:extLst>
          </p:cNvPr>
          <p:cNvSpPr/>
          <p:nvPr/>
        </p:nvSpPr>
        <p:spPr>
          <a:xfrm>
            <a:off x="4322063" y="232306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157EFA-ABF9-496D-A035-7696437BD66A}"/>
              </a:ext>
            </a:extLst>
          </p:cNvPr>
          <p:cNvSpPr/>
          <p:nvPr/>
        </p:nvSpPr>
        <p:spPr>
          <a:xfrm>
            <a:off x="6096000" y="21848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25AF6A-12CD-4B79-9BD3-26E3C0F0CBEA}"/>
              </a:ext>
            </a:extLst>
          </p:cNvPr>
          <p:cNvSpPr/>
          <p:nvPr/>
        </p:nvSpPr>
        <p:spPr>
          <a:xfrm>
            <a:off x="7767320" y="201211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E665B6-E832-4EE9-93D6-DCFD9C21992B}"/>
              </a:ext>
            </a:extLst>
          </p:cNvPr>
          <p:cNvSpPr/>
          <p:nvPr/>
        </p:nvSpPr>
        <p:spPr>
          <a:xfrm>
            <a:off x="6979920" y="236516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4D0419-A521-4B10-BBC3-BC3ED6AB974E}"/>
              </a:ext>
            </a:extLst>
          </p:cNvPr>
          <p:cNvSpPr/>
          <p:nvPr/>
        </p:nvSpPr>
        <p:spPr>
          <a:xfrm>
            <a:off x="4191339" y="39848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01EABF-AE4A-453A-A053-F015E4FC5CA6}"/>
              </a:ext>
            </a:extLst>
          </p:cNvPr>
          <p:cNvSpPr/>
          <p:nvPr/>
        </p:nvSpPr>
        <p:spPr>
          <a:xfrm>
            <a:off x="4738759" y="37834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4B3014-5B11-4C1C-A7F9-10A7560FCF5D}"/>
              </a:ext>
            </a:extLst>
          </p:cNvPr>
          <p:cNvSpPr/>
          <p:nvPr/>
        </p:nvSpPr>
        <p:spPr>
          <a:xfrm>
            <a:off x="5372878" y="39044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B37725-515C-41DD-BB42-610392940B79}"/>
              </a:ext>
            </a:extLst>
          </p:cNvPr>
          <p:cNvSpPr/>
          <p:nvPr/>
        </p:nvSpPr>
        <p:spPr>
          <a:xfrm>
            <a:off x="6708918" y="39044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4B69A9-9217-48FE-A9D2-CE4767EF0713}"/>
              </a:ext>
            </a:extLst>
          </p:cNvPr>
          <p:cNvSpPr/>
          <p:nvPr/>
        </p:nvSpPr>
        <p:spPr>
          <a:xfrm>
            <a:off x="7359158" y="40208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E647B1-2FDF-4E6D-BC9F-C019D79570C8}"/>
              </a:ext>
            </a:extLst>
          </p:cNvPr>
          <p:cNvSpPr/>
          <p:nvPr/>
        </p:nvSpPr>
        <p:spPr>
          <a:xfrm>
            <a:off x="7907798" y="38194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4412EE-50A1-4086-B9AD-44D692301A56}"/>
              </a:ext>
            </a:extLst>
          </p:cNvPr>
          <p:cNvSpPr/>
          <p:nvPr/>
        </p:nvSpPr>
        <p:spPr>
          <a:xfrm>
            <a:off x="4062238" y="5918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F010C2-59A0-455B-B470-94566E82FFAF}"/>
              </a:ext>
            </a:extLst>
          </p:cNvPr>
          <p:cNvSpPr/>
          <p:nvPr/>
        </p:nvSpPr>
        <p:spPr>
          <a:xfrm>
            <a:off x="4468638" y="5725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769F4-3717-41DC-9742-C5B6CEC00E82}"/>
              </a:ext>
            </a:extLst>
          </p:cNvPr>
          <p:cNvSpPr/>
          <p:nvPr/>
        </p:nvSpPr>
        <p:spPr>
          <a:xfrm>
            <a:off x="5225558" y="5725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945DA7-8EDE-4741-AAB3-EBD8F1DEAEC7}"/>
              </a:ext>
            </a:extLst>
          </p:cNvPr>
          <p:cNvSpPr/>
          <p:nvPr/>
        </p:nvSpPr>
        <p:spPr>
          <a:xfrm>
            <a:off x="5023239" y="5882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2C29399-192A-4422-B8B3-70C9A907129F}"/>
              </a:ext>
            </a:extLst>
          </p:cNvPr>
          <p:cNvSpPr/>
          <p:nvPr/>
        </p:nvSpPr>
        <p:spPr>
          <a:xfrm>
            <a:off x="6049118" y="5846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10390E-91DE-4AE1-A6DF-203BA7739F8B}"/>
              </a:ext>
            </a:extLst>
          </p:cNvPr>
          <p:cNvSpPr/>
          <p:nvPr/>
        </p:nvSpPr>
        <p:spPr>
          <a:xfrm>
            <a:off x="6780918" y="5918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D937678-683F-4447-B7A5-B67EE5F6AB23}"/>
              </a:ext>
            </a:extLst>
          </p:cNvPr>
          <p:cNvSpPr/>
          <p:nvPr/>
        </p:nvSpPr>
        <p:spPr>
          <a:xfrm>
            <a:off x="7075279" y="5774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140ACD-B1AA-4C83-8DA7-ACE195F40069}"/>
              </a:ext>
            </a:extLst>
          </p:cNvPr>
          <p:cNvSpPr/>
          <p:nvPr/>
        </p:nvSpPr>
        <p:spPr>
          <a:xfrm>
            <a:off x="8005238" y="5761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4B6CD50-0964-4856-B31E-5A65446C2258}"/>
              </a:ext>
            </a:extLst>
          </p:cNvPr>
          <p:cNvSpPr/>
          <p:nvPr/>
        </p:nvSpPr>
        <p:spPr>
          <a:xfrm>
            <a:off x="7608998" y="5954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0D6A04-9952-4BB3-B630-0FAF810A0FCB}"/>
                  </a:ext>
                </a:extLst>
              </p:cNvPr>
              <p:cNvSpPr txBox="1"/>
              <p:nvPr/>
            </p:nvSpPr>
            <p:spPr>
              <a:xfrm>
                <a:off x="2822852" y="1424156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0D6A04-9952-4BB3-B630-0FAF810A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52" y="1424156"/>
                <a:ext cx="1239386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D10E1C-56D6-4F22-80E7-C463AF773492}"/>
                  </a:ext>
                </a:extLst>
              </p:cNvPr>
              <p:cNvSpPr txBox="1"/>
              <p:nvPr/>
            </p:nvSpPr>
            <p:spPr>
              <a:xfrm>
                <a:off x="8542828" y="2383588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D10E1C-56D6-4F22-80E7-C463AF773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8" y="2383588"/>
                <a:ext cx="1239386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3054C5-F496-4B97-873A-AF5A39FC69A5}"/>
                  </a:ext>
                </a:extLst>
              </p:cNvPr>
              <p:cNvSpPr txBox="1"/>
              <p:nvPr/>
            </p:nvSpPr>
            <p:spPr>
              <a:xfrm>
                <a:off x="2822852" y="3426082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3054C5-F496-4B97-873A-AF5A39FC6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52" y="3426082"/>
                <a:ext cx="1239386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724F3-55E7-40A5-8D9E-456A50A32AF9}"/>
                  </a:ext>
                </a:extLst>
              </p:cNvPr>
              <p:cNvSpPr txBox="1"/>
              <p:nvPr/>
            </p:nvSpPr>
            <p:spPr>
              <a:xfrm>
                <a:off x="8542828" y="4385514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724F3-55E7-40A5-8D9E-456A50A3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8" y="4385514"/>
                <a:ext cx="1239386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5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eigenfunctions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8A9D0E-0F64-4650-9D19-7A18EE73A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5173"/>
          <a:stretch/>
        </p:blipFill>
        <p:spPr>
          <a:xfrm>
            <a:off x="2973000" y="1402080"/>
            <a:ext cx="6096000" cy="1709560"/>
          </a:xfrm>
          <a:prstGeom prst="rect">
            <a:avLst/>
          </a:prstGeom>
        </p:spPr>
      </p:pic>
      <p:pic>
        <p:nvPicPr>
          <p:cNvPr id="15" name="Picture 1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3CB6F7C-02C0-4EFF-8DFE-DA49C61D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b="5173"/>
          <a:stretch/>
        </p:blipFill>
        <p:spPr>
          <a:xfrm>
            <a:off x="2981960" y="3317240"/>
            <a:ext cx="6096000" cy="1646200"/>
          </a:xfrm>
          <a:prstGeom prst="rect">
            <a:avLst/>
          </a:prstGeom>
        </p:spPr>
      </p:pic>
      <p:pic>
        <p:nvPicPr>
          <p:cNvPr id="17" name="Picture 16" descr="A drawing of a person&#10;&#10;Description generated with high confidence">
            <a:extLst>
              <a:ext uri="{FF2B5EF4-FFF2-40B4-BE49-F238E27FC236}">
                <a16:creationId xmlns:a16="http://schemas.microsoft.com/office/drawing/2014/main" id="{1CDDE912-6380-4DA6-B48B-7E7C8A56F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4539"/>
          <a:stretch/>
        </p:blipFill>
        <p:spPr>
          <a:xfrm>
            <a:off x="2973000" y="5039360"/>
            <a:ext cx="6096000" cy="17576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A1BD99E-7105-4071-A5A6-5314B85C1BFF}"/>
              </a:ext>
            </a:extLst>
          </p:cNvPr>
          <p:cNvSpPr/>
          <p:nvPr/>
        </p:nvSpPr>
        <p:spPr>
          <a:xfrm>
            <a:off x="5095239" y="197611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E02EA-EDC9-4AF8-9CF8-E670AAFCD9AC}"/>
              </a:ext>
            </a:extLst>
          </p:cNvPr>
          <p:cNvSpPr/>
          <p:nvPr/>
        </p:nvSpPr>
        <p:spPr>
          <a:xfrm>
            <a:off x="4322063" y="232306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157EFA-ABF9-496D-A035-7696437BD66A}"/>
              </a:ext>
            </a:extLst>
          </p:cNvPr>
          <p:cNvSpPr/>
          <p:nvPr/>
        </p:nvSpPr>
        <p:spPr>
          <a:xfrm>
            <a:off x="6096000" y="21848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25AF6A-12CD-4B79-9BD3-26E3C0F0CBEA}"/>
              </a:ext>
            </a:extLst>
          </p:cNvPr>
          <p:cNvSpPr/>
          <p:nvPr/>
        </p:nvSpPr>
        <p:spPr>
          <a:xfrm>
            <a:off x="7767320" y="201211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E665B6-E832-4EE9-93D6-DCFD9C21992B}"/>
              </a:ext>
            </a:extLst>
          </p:cNvPr>
          <p:cNvSpPr/>
          <p:nvPr/>
        </p:nvSpPr>
        <p:spPr>
          <a:xfrm>
            <a:off x="6979920" y="236516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4D0419-A521-4B10-BBC3-BC3ED6AB974E}"/>
              </a:ext>
            </a:extLst>
          </p:cNvPr>
          <p:cNvSpPr/>
          <p:nvPr/>
        </p:nvSpPr>
        <p:spPr>
          <a:xfrm>
            <a:off x="4191339" y="39848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01EABF-AE4A-453A-A053-F015E4FC5CA6}"/>
              </a:ext>
            </a:extLst>
          </p:cNvPr>
          <p:cNvSpPr/>
          <p:nvPr/>
        </p:nvSpPr>
        <p:spPr>
          <a:xfrm>
            <a:off x="4738759" y="37834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4B3014-5B11-4C1C-A7F9-10A7560FCF5D}"/>
              </a:ext>
            </a:extLst>
          </p:cNvPr>
          <p:cNvSpPr/>
          <p:nvPr/>
        </p:nvSpPr>
        <p:spPr>
          <a:xfrm>
            <a:off x="5372878" y="39044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B37725-515C-41DD-BB42-610392940B79}"/>
              </a:ext>
            </a:extLst>
          </p:cNvPr>
          <p:cNvSpPr/>
          <p:nvPr/>
        </p:nvSpPr>
        <p:spPr>
          <a:xfrm>
            <a:off x="6708918" y="39044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4B69A9-9217-48FE-A9D2-CE4767EF0713}"/>
              </a:ext>
            </a:extLst>
          </p:cNvPr>
          <p:cNvSpPr/>
          <p:nvPr/>
        </p:nvSpPr>
        <p:spPr>
          <a:xfrm>
            <a:off x="7359158" y="402087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E647B1-2FDF-4E6D-BC9F-C019D79570C8}"/>
              </a:ext>
            </a:extLst>
          </p:cNvPr>
          <p:cNvSpPr/>
          <p:nvPr/>
        </p:nvSpPr>
        <p:spPr>
          <a:xfrm>
            <a:off x="7907798" y="38194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4412EE-50A1-4086-B9AD-44D692301A56}"/>
              </a:ext>
            </a:extLst>
          </p:cNvPr>
          <p:cNvSpPr/>
          <p:nvPr/>
        </p:nvSpPr>
        <p:spPr>
          <a:xfrm>
            <a:off x="4062238" y="5918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F010C2-59A0-455B-B470-94566E82FFAF}"/>
              </a:ext>
            </a:extLst>
          </p:cNvPr>
          <p:cNvSpPr/>
          <p:nvPr/>
        </p:nvSpPr>
        <p:spPr>
          <a:xfrm>
            <a:off x="4468638" y="5725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769F4-3717-41DC-9742-C5B6CEC00E82}"/>
              </a:ext>
            </a:extLst>
          </p:cNvPr>
          <p:cNvSpPr/>
          <p:nvPr/>
        </p:nvSpPr>
        <p:spPr>
          <a:xfrm>
            <a:off x="5225558" y="5725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945DA7-8EDE-4741-AAB3-EBD8F1DEAEC7}"/>
              </a:ext>
            </a:extLst>
          </p:cNvPr>
          <p:cNvSpPr/>
          <p:nvPr/>
        </p:nvSpPr>
        <p:spPr>
          <a:xfrm>
            <a:off x="5023239" y="5882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2C29399-192A-4422-B8B3-70C9A907129F}"/>
              </a:ext>
            </a:extLst>
          </p:cNvPr>
          <p:cNvSpPr/>
          <p:nvPr/>
        </p:nvSpPr>
        <p:spPr>
          <a:xfrm>
            <a:off x="6049118" y="5846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10390E-91DE-4AE1-A6DF-203BA7739F8B}"/>
              </a:ext>
            </a:extLst>
          </p:cNvPr>
          <p:cNvSpPr/>
          <p:nvPr/>
        </p:nvSpPr>
        <p:spPr>
          <a:xfrm>
            <a:off x="6780918" y="5918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D937678-683F-4447-B7A5-B67EE5F6AB23}"/>
              </a:ext>
            </a:extLst>
          </p:cNvPr>
          <p:cNvSpPr/>
          <p:nvPr/>
        </p:nvSpPr>
        <p:spPr>
          <a:xfrm>
            <a:off x="7075279" y="5774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140ACD-B1AA-4C83-8DA7-ACE195F40069}"/>
              </a:ext>
            </a:extLst>
          </p:cNvPr>
          <p:cNvSpPr/>
          <p:nvPr/>
        </p:nvSpPr>
        <p:spPr>
          <a:xfrm>
            <a:off x="8005238" y="576116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4B6CD50-0964-4856-B31E-5A65446C2258}"/>
              </a:ext>
            </a:extLst>
          </p:cNvPr>
          <p:cNvSpPr/>
          <p:nvPr/>
        </p:nvSpPr>
        <p:spPr>
          <a:xfrm>
            <a:off x="7608998" y="59542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0D6A04-9952-4BB3-B630-0FAF810A0FCB}"/>
                  </a:ext>
                </a:extLst>
              </p:cNvPr>
              <p:cNvSpPr txBox="1"/>
              <p:nvPr/>
            </p:nvSpPr>
            <p:spPr>
              <a:xfrm>
                <a:off x="2822852" y="1424156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0D6A04-9952-4BB3-B630-0FAF810A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52" y="1424156"/>
                <a:ext cx="1239386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D10E1C-56D6-4F22-80E7-C463AF773492}"/>
                  </a:ext>
                </a:extLst>
              </p:cNvPr>
              <p:cNvSpPr txBox="1"/>
              <p:nvPr/>
            </p:nvSpPr>
            <p:spPr>
              <a:xfrm>
                <a:off x="8542828" y="2383588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D10E1C-56D6-4F22-80E7-C463AF773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8" y="2383588"/>
                <a:ext cx="1239386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3054C5-F496-4B97-873A-AF5A39FC69A5}"/>
                  </a:ext>
                </a:extLst>
              </p:cNvPr>
              <p:cNvSpPr txBox="1"/>
              <p:nvPr/>
            </p:nvSpPr>
            <p:spPr>
              <a:xfrm>
                <a:off x="2822852" y="3426082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3054C5-F496-4B97-873A-AF5A39FC6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52" y="3426082"/>
                <a:ext cx="1239386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724F3-55E7-40A5-8D9E-456A50A32AF9}"/>
                  </a:ext>
                </a:extLst>
              </p:cNvPr>
              <p:cNvSpPr txBox="1"/>
              <p:nvPr/>
            </p:nvSpPr>
            <p:spPr>
              <a:xfrm>
                <a:off x="8542828" y="4385514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724F3-55E7-40A5-8D9E-456A50A3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8" y="4385514"/>
                <a:ext cx="1239386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476A10-E159-44E0-8D67-BD809FC2B985}"/>
                  </a:ext>
                </a:extLst>
              </p:cNvPr>
              <p:cNvSpPr txBox="1"/>
              <p:nvPr/>
            </p:nvSpPr>
            <p:spPr>
              <a:xfrm>
                <a:off x="2822852" y="5157767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476A10-E159-44E0-8D67-BD809FC2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52" y="5157767"/>
                <a:ext cx="1239386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F4B837-FA3F-4FD4-A653-D5455AA3C630}"/>
                  </a:ext>
                </a:extLst>
              </p:cNvPr>
              <p:cNvSpPr txBox="1"/>
              <p:nvPr/>
            </p:nvSpPr>
            <p:spPr>
              <a:xfrm>
                <a:off x="8542828" y="6117199"/>
                <a:ext cx="123938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F4B837-FA3F-4FD4-A653-D5455AA3C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8" y="6117199"/>
                <a:ext cx="1239386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71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9456" y="148095"/>
            <a:ext cx="7017177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/>
              <a:t>The nodal count of a quantum graph</a:t>
            </a:r>
          </a:p>
          <a:p>
            <a:pPr algn="l" rtl="0"/>
            <a:r>
              <a:rPr lang="en-US" sz="3600" dirty="0"/>
              <a:t> compared to a segment</a:t>
            </a:r>
            <a:endParaRPr lang="he-IL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6617" r="6715"/>
          <a:stretch/>
        </p:blipFill>
        <p:spPr>
          <a:xfrm>
            <a:off x="3019424" y="1679331"/>
            <a:ext cx="5753101" cy="46697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1E20DE-9CDF-4393-A3E9-26B39705A4B0}"/>
              </a:ext>
            </a:extLst>
          </p:cNvPr>
          <p:cNvGrpSpPr/>
          <p:nvPr/>
        </p:nvGrpSpPr>
        <p:grpSpPr>
          <a:xfrm>
            <a:off x="10885045" y="4789611"/>
            <a:ext cx="827940" cy="307777"/>
            <a:chOff x="3760876" y="2891653"/>
            <a:chExt cx="4662155" cy="173310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C21DF08-6D07-4C8E-B122-740BD815FBCA}"/>
                </a:ext>
              </a:extLst>
            </p:cNvPr>
            <p:cNvSpPr/>
            <p:nvPr/>
          </p:nvSpPr>
          <p:spPr>
            <a:xfrm>
              <a:off x="6676178" y="2891653"/>
              <a:ext cx="1746853" cy="17331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8493544-3A62-48A4-9CBB-EE804D9DFAAC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5507729" y="3758204"/>
              <a:ext cx="1168449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FEE881-7B26-430F-AD8C-96BFF7230A96}"/>
                </a:ext>
              </a:extLst>
            </p:cNvPr>
            <p:cNvSpPr/>
            <p:nvPr/>
          </p:nvSpPr>
          <p:spPr>
            <a:xfrm>
              <a:off x="3760876" y="2891653"/>
              <a:ext cx="1746853" cy="17331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8F7181F4-B30F-48DB-8F06-8595D1ECDD81}"/>
              </a:ext>
            </a:extLst>
          </p:cNvPr>
          <p:cNvSpPr/>
          <p:nvPr/>
        </p:nvSpPr>
        <p:spPr>
          <a:xfrm>
            <a:off x="9214631" y="4889500"/>
            <a:ext cx="108000" cy="108000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BD8FA-11DF-438F-ACAD-C24E2DAEA6B6}"/>
              </a:ext>
            </a:extLst>
          </p:cNvPr>
          <p:cNvSpPr txBox="1"/>
          <p:nvPr/>
        </p:nvSpPr>
        <p:spPr>
          <a:xfrm>
            <a:off x="9426633" y="4789611"/>
            <a:ext cx="1354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Dumbbell graph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29DD29-2487-4CC3-8A45-67AF0B95805F}"/>
              </a:ext>
            </a:extLst>
          </p:cNvPr>
          <p:cNvCxnSpPr/>
          <p:nvPr/>
        </p:nvCxnSpPr>
        <p:spPr>
          <a:xfrm>
            <a:off x="9192186" y="5368340"/>
            <a:ext cx="1528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0052D8-B4BC-4521-B708-675238C475E5}"/>
              </a:ext>
            </a:extLst>
          </p:cNvPr>
          <p:cNvSpPr txBox="1"/>
          <p:nvPr/>
        </p:nvSpPr>
        <p:spPr>
          <a:xfrm>
            <a:off x="9426633" y="5214451"/>
            <a:ext cx="52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61FEDF-A9B1-4403-A004-7A8B0D702575}"/>
                  </a:ext>
                </a:extLst>
              </p:cNvPr>
              <p:cNvSpPr txBox="1"/>
              <p:nvPr/>
            </p:nvSpPr>
            <p:spPr>
              <a:xfrm>
                <a:off x="2672080" y="1348424"/>
                <a:ext cx="47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61FEDF-A9B1-4403-A004-7A8B0D702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80" y="1348424"/>
                <a:ext cx="477520" cy="461665"/>
              </a:xfrm>
              <a:prstGeom prst="rect">
                <a:avLst/>
              </a:prstGeom>
              <a:blipFill>
                <a:blip r:embed="rId3"/>
                <a:stretch>
                  <a:fillRect l="-10127" r="-253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F134F-D309-4BE1-A101-F009B6025FB4}"/>
                  </a:ext>
                </a:extLst>
              </p:cNvPr>
              <p:cNvSpPr txBox="1"/>
              <p:nvPr/>
            </p:nvSpPr>
            <p:spPr>
              <a:xfrm>
                <a:off x="8436003" y="5979717"/>
                <a:ext cx="47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F134F-D309-4BE1-A101-F009B6025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003" y="5979717"/>
                <a:ext cx="4775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16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506" y="582141"/>
            <a:ext cx="711816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/>
              <a:t>The nodal count on a quantum graph</a:t>
            </a:r>
            <a:endParaRPr lang="he-IL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031FF-B6D6-4853-B557-F4A32C2CD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6617" r="6715"/>
          <a:stretch/>
        </p:blipFill>
        <p:spPr>
          <a:xfrm>
            <a:off x="6016624" y="1687417"/>
            <a:ext cx="5753101" cy="4669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431DA-F405-4303-854F-52524312D840}"/>
                  </a:ext>
                </a:extLst>
              </p:cNvPr>
              <p:cNvSpPr txBox="1"/>
              <p:nvPr/>
            </p:nvSpPr>
            <p:spPr>
              <a:xfrm>
                <a:off x="11433203" y="5987803"/>
                <a:ext cx="47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431DA-F405-4303-854F-52524312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203" y="5987803"/>
                <a:ext cx="4775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D3DF25-9341-4F3C-A863-EB8B832E714E}"/>
                  </a:ext>
                </a:extLst>
              </p:cNvPr>
              <p:cNvSpPr txBox="1"/>
              <p:nvPr/>
            </p:nvSpPr>
            <p:spPr>
              <a:xfrm>
                <a:off x="5748829" y="1390215"/>
                <a:ext cx="47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D3DF25-9341-4F3C-A863-EB8B832E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29" y="1390215"/>
                <a:ext cx="477520" cy="461665"/>
              </a:xfrm>
              <a:prstGeom prst="rect">
                <a:avLst/>
              </a:prstGeom>
              <a:blipFill>
                <a:blip r:embed="rId4"/>
                <a:stretch>
                  <a:fillRect l="-10256" r="-38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05D51C-1EE5-46B7-B447-961A8898E090}"/>
                  </a:ext>
                </a:extLst>
              </p:cNvPr>
              <p:cNvSpPr txBox="1"/>
              <p:nvPr/>
            </p:nvSpPr>
            <p:spPr>
              <a:xfrm>
                <a:off x="458005" y="1390215"/>
                <a:ext cx="5075162" cy="20005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Generic eigenfunction: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Simple eigenvalue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 vanishing on vertices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0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Betti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number(# of cycles) </a:t>
                </a: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5D51C-1EE5-46B7-B447-961A8898E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5" y="1390215"/>
                <a:ext cx="5075162" cy="2000548"/>
              </a:xfrm>
              <a:prstGeom prst="rect">
                <a:avLst/>
              </a:prstGeom>
              <a:blipFill rotWithShape="0">
                <a:blip r:embed="rId5"/>
                <a:stretch>
                  <a:fillRect l="-1561" t="-2439" b="-27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2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rtl="0"/>
                <a:r>
                  <a:rPr lang="en-US" dirty="0"/>
                  <a:t>The Laplacian on the segment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ADA4AE-4395-4378-96B8-749B08FE2DBA}"/>
                  </a:ext>
                </a:extLst>
              </p:cNvPr>
              <p:cNvSpPr txBox="1"/>
              <p:nvPr/>
            </p:nvSpPr>
            <p:spPr>
              <a:xfrm>
                <a:off x="719991" y="1963616"/>
                <a:ext cx="5898663" cy="31085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i="1" dirty="0">
                    <a:latin typeface="Cambria Math" panose="02040503050406030204" pitchFamily="18" charset="0"/>
                  </a:rPr>
                  <a:t>Eigen</a:t>
                </a:r>
                <a:r>
                  <a:rPr lang="en-US" sz="2800" b="0" i="1" dirty="0">
                    <a:latin typeface="Cambria Math" panose="02040503050406030204" pitchFamily="18" charset="0"/>
                  </a:rPr>
                  <a:t>value problem:</a:t>
                </a:r>
              </a:p>
              <a:p>
                <a:pPr algn="l" rtl="0"/>
                <a:endParaRPr lang="he-IL" sz="2800" b="0" i="1" dirty="0">
                  <a:latin typeface="Cambria Math" panose="02040503050406030204" pitchFamily="18" charset="0"/>
                </a:endParaRPr>
              </a:p>
              <a:p>
                <a:pPr algn="ctr" rtl="0"/>
                <a:r>
                  <a:rPr lang="en-US" sz="2800" b="0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  <a:p>
                <a:pPr algn="l" rtl="0"/>
                <a:endParaRPr lang="en-US" sz="2800" dirty="0"/>
              </a:p>
              <a:p>
                <a:pPr algn="l" rtl="0"/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Neumann boundary conditions</a:t>
                </a:r>
              </a:p>
              <a:p>
                <a:pPr algn="l" rtl="0"/>
                <a:endParaRPr lang="he-IL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ADA4AE-4395-4378-96B8-749B08FE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1" y="1963616"/>
                <a:ext cx="5898663" cy="3108543"/>
              </a:xfrm>
              <a:prstGeom prst="rect">
                <a:avLst/>
              </a:prstGeom>
              <a:blipFill>
                <a:blip r:embed="rId4"/>
                <a:stretch>
                  <a:fillRect l="-2066" t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86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506" y="582141"/>
            <a:ext cx="711816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/>
              <a:t>The nodal count on a quantum graph</a:t>
            </a:r>
            <a:endParaRPr lang="he-IL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031FF-B6D6-4853-B557-F4A32C2CD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6617" r="6715"/>
          <a:stretch/>
        </p:blipFill>
        <p:spPr>
          <a:xfrm>
            <a:off x="6016624" y="1687417"/>
            <a:ext cx="5753101" cy="4669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431DA-F405-4303-854F-52524312D840}"/>
                  </a:ext>
                </a:extLst>
              </p:cNvPr>
              <p:cNvSpPr txBox="1"/>
              <p:nvPr/>
            </p:nvSpPr>
            <p:spPr>
              <a:xfrm>
                <a:off x="11433203" y="5987803"/>
                <a:ext cx="47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431DA-F405-4303-854F-52524312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203" y="5987803"/>
                <a:ext cx="4775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05D51C-1EE5-46B7-B447-961A8898E090}"/>
                  </a:ext>
                </a:extLst>
              </p:cNvPr>
              <p:cNvSpPr txBox="1"/>
              <p:nvPr/>
            </p:nvSpPr>
            <p:spPr>
              <a:xfrm>
                <a:off x="458005" y="1390215"/>
                <a:ext cx="5075162" cy="20005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Generic eigenfunction: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Simple eigenvalue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 vanishing on vertices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0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Betti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number(# of cycles) </a:t>
                </a: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5D51C-1EE5-46B7-B447-961A8898E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5" y="1390215"/>
                <a:ext cx="5075162" cy="2000548"/>
              </a:xfrm>
              <a:prstGeom prst="rect">
                <a:avLst/>
              </a:prstGeom>
              <a:blipFill rotWithShape="0">
                <a:blip r:embed="rId5"/>
                <a:stretch>
                  <a:fillRect l="-1561" t="-2439" b="-27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8FD3741-D99B-404D-94B5-FB4EB55178D9}"/>
              </a:ext>
            </a:extLst>
          </p:cNvPr>
          <p:cNvGrpSpPr/>
          <p:nvPr/>
        </p:nvGrpSpPr>
        <p:grpSpPr>
          <a:xfrm>
            <a:off x="1340440" y="4022276"/>
            <a:ext cx="1655146" cy="615281"/>
            <a:chOff x="3760876" y="2891653"/>
            <a:chExt cx="4662155" cy="173310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6FF8CA-8C46-4582-B15C-EFB1A1B8C465}"/>
                </a:ext>
              </a:extLst>
            </p:cNvPr>
            <p:cNvSpPr/>
            <p:nvPr/>
          </p:nvSpPr>
          <p:spPr>
            <a:xfrm>
              <a:off x="6676178" y="2891653"/>
              <a:ext cx="1746853" cy="17331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D654B2-193E-4F77-9108-F2640886CCA5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5507729" y="3758204"/>
              <a:ext cx="1168449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CC8AEC-B466-4AC4-9924-8F27B73D1279}"/>
                </a:ext>
              </a:extLst>
            </p:cNvPr>
            <p:cNvSpPr/>
            <p:nvPr/>
          </p:nvSpPr>
          <p:spPr>
            <a:xfrm>
              <a:off x="3760876" y="2891653"/>
              <a:ext cx="1746853" cy="17331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49CBBF-56AC-4CD0-AB45-7C6C6777D364}"/>
                  </a:ext>
                </a:extLst>
              </p:cNvPr>
              <p:cNvSpPr txBox="1"/>
              <p:nvPr/>
            </p:nvSpPr>
            <p:spPr>
              <a:xfrm>
                <a:off x="819781" y="3572355"/>
                <a:ext cx="3128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/>
                  <a:t>The dumbbell graph has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49CBBF-56AC-4CD0-AB45-7C6C6777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1" y="3572355"/>
                <a:ext cx="3128421" cy="369332"/>
              </a:xfrm>
              <a:prstGeom prst="rect">
                <a:avLst/>
              </a:prstGeom>
              <a:blipFill>
                <a:blip r:embed="rId6"/>
                <a:stretch>
                  <a:fillRect l="-15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F5A524-B283-40E5-8F1E-2B9CECF43D5A}"/>
                  </a:ext>
                </a:extLst>
              </p:cNvPr>
              <p:cNvSpPr txBox="1"/>
              <p:nvPr/>
            </p:nvSpPr>
            <p:spPr>
              <a:xfrm>
                <a:off x="819781" y="4906293"/>
                <a:ext cx="2404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/>
                  <a:t>A tree graph has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F5A524-B283-40E5-8F1E-2B9CECF43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1" y="4906293"/>
                <a:ext cx="2404056" cy="369332"/>
              </a:xfrm>
              <a:prstGeom prst="rect">
                <a:avLst/>
              </a:prstGeom>
              <a:blipFill>
                <a:blip r:embed="rId7"/>
                <a:stretch>
                  <a:fillRect l="-20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7EA8C55-30A0-406D-8B2D-A8718F0CA190}"/>
              </a:ext>
            </a:extLst>
          </p:cNvPr>
          <p:cNvGrpSpPr/>
          <p:nvPr/>
        </p:nvGrpSpPr>
        <p:grpSpPr>
          <a:xfrm>
            <a:off x="1983236" y="5421126"/>
            <a:ext cx="369553" cy="707086"/>
            <a:chOff x="498479" y="3715103"/>
            <a:chExt cx="1151086" cy="220243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6A70CB-C6E8-4F59-98C2-DA5F40B79817}"/>
                </a:ext>
              </a:extLst>
            </p:cNvPr>
            <p:cNvCxnSpPr>
              <a:cxnSpLocks/>
            </p:cNvCxnSpPr>
            <p:nvPr/>
          </p:nvCxnSpPr>
          <p:spPr>
            <a:xfrm>
              <a:off x="498479" y="3720603"/>
              <a:ext cx="569121" cy="6847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FD897D-2F99-4D33-ADBF-555D351F24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988" y="3715103"/>
              <a:ext cx="515006" cy="690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43615B-F40A-43CB-9312-15416D3CE805}"/>
                </a:ext>
              </a:extLst>
            </p:cNvPr>
            <p:cNvCxnSpPr>
              <a:cxnSpLocks/>
            </p:cNvCxnSpPr>
            <p:nvPr/>
          </p:nvCxnSpPr>
          <p:spPr>
            <a:xfrm>
              <a:off x="1070376" y="4371203"/>
              <a:ext cx="0" cy="815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FAF1A7-778F-4361-8D0D-40288AD32751}"/>
                </a:ext>
              </a:extLst>
            </p:cNvPr>
            <p:cNvCxnSpPr>
              <a:cxnSpLocks/>
            </p:cNvCxnSpPr>
            <p:nvPr/>
          </p:nvCxnSpPr>
          <p:spPr>
            <a:xfrm>
              <a:off x="1067600" y="5171854"/>
              <a:ext cx="581965" cy="7312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38DF7BE-953B-4ADC-873D-F3B44AB3D6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893" y="5160969"/>
              <a:ext cx="522679" cy="7565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08DC6E-29AB-4D93-9E5B-9268DB8D6DAC}"/>
                  </a:ext>
                </a:extLst>
              </p:cNvPr>
              <p:cNvSpPr txBox="1"/>
              <p:nvPr/>
            </p:nvSpPr>
            <p:spPr>
              <a:xfrm>
                <a:off x="5748829" y="1390215"/>
                <a:ext cx="47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08DC6E-29AB-4D93-9E5B-9268DB8D6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29" y="1390215"/>
                <a:ext cx="477520" cy="461665"/>
              </a:xfrm>
              <a:prstGeom prst="rect">
                <a:avLst/>
              </a:prstGeom>
              <a:blipFill>
                <a:blip r:embed="rId8"/>
                <a:stretch>
                  <a:fillRect l="-10256" r="-38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50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506" y="582141"/>
            <a:ext cx="711816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/>
              <a:t>The nodal count on a quantum graph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8005" y="2628376"/>
                <a:ext cx="5075162" cy="169277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Theorem:</a:t>
                </a:r>
              </a:p>
              <a:p>
                <a:pPr algn="l" rtl="0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generic eigenfunction, then</a:t>
                </a:r>
              </a:p>
              <a:p>
                <a:pPr algn="l" rtl="0"/>
                <a:endParaRPr lang="en-US" sz="2400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5" y="2628376"/>
                <a:ext cx="5075162" cy="1692771"/>
              </a:xfrm>
              <a:prstGeom prst="rect">
                <a:avLst/>
              </a:prstGeom>
              <a:blipFill>
                <a:blip r:embed="rId2"/>
                <a:stretch>
                  <a:fillRect l="-2398" t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D3031FF-B6D6-4853-B557-F4A32C2CD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6617" r="6715"/>
          <a:stretch/>
        </p:blipFill>
        <p:spPr>
          <a:xfrm>
            <a:off x="6016624" y="1687417"/>
            <a:ext cx="5753101" cy="4669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431DA-F405-4303-854F-52524312D840}"/>
                  </a:ext>
                </a:extLst>
              </p:cNvPr>
              <p:cNvSpPr txBox="1"/>
              <p:nvPr/>
            </p:nvSpPr>
            <p:spPr>
              <a:xfrm>
                <a:off x="11433203" y="5987803"/>
                <a:ext cx="47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431DA-F405-4303-854F-52524312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203" y="5987803"/>
                <a:ext cx="4775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05D51C-1EE5-46B7-B447-961A8898E090}"/>
                  </a:ext>
                </a:extLst>
              </p:cNvPr>
              <p:cNvSpPr txBox="1"/>
              <p:nvPr/>
            </p:nvSpPr>
            <p:spPr>
              <a:xfrm>
                <a:off x="458005" y="1390215"/>
                <a:ext cx="5075162" cy="95410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US" sz="1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Generic eigenfunction: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Simple eigenvalue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 vanishing on vertices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1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</a:t>
                </a: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Betti</a:t>
                </a: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number(# of cycles) </a:t>
                </a:r>
              </a:p>
              <a:p>
                <a:pPr algn="l" rtl="0"/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:r>
                  <a:rPr lang="en-US" sz="11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1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5D51C-1EE5-46B7-B447-961A8898E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5" y="1390215"/>
                <a:ext cx="5075162" cy="954107"/>
              </a:xfrm>
              <a:prstGeom prst="rect">
                <a:avLst/>
              </a:prstGeom>
              <a:blipFill rotWithShape="0">
                <a:blip r:embed="rId6"/>
                <a:stretch>
                  <a:fillRect b="-12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3B95741-6A4E-4A84-BEAB-E6BB5B3CB259}"/>
              </a:ext>
            </a:extLst>
          </p:cNvPr>
          <p:cNvSpPr txBox="1"/>
          <p:nvPr/>
        </p:nvSpPr>
        <p:spPr>
          <a:xfrm>
            <a:off x="582930" y="4629150"/>
            <a:ext cx="51658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dirty="0"/>
              <a:t>Courant – 23’</a:t>
            </a:r>
          </a:p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b="1" dirty="0" err="1"/>
              <a:t>Gnutzmann</a:t>
            </a:r>
            <a:r>
              <a:rPr lang="en-US" sz="1600" b="1" dirty="0"/>
              <a:t>, </a:t>
            </a:r>
            <a:r>
              <a:rPr lang="en-US" sz="1600" b="1" dirty="0" err="1"/>
              <a:t>Smilansky</a:t>
            </a:r>
            <a:r>
              <a:rPr lang="en-US" sz="1600" b="1" dirty="0"/>
              <a:t>, Webber - 03’</a:t>
            </a:r>
          </a:p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dirty="0"/>
              <a:t>Al-Obeid, </a:t>
            </a:r>
            <a:r>
              <a:rPr lang="en-US" sz="1600" dirty="0" err="1"/>
              <a:t>Pokornyi</a:t>
            </a:r>
            <a:r>
              <a:rPr lang="en-US" sz="1600" dirty="0"/>
              <a:t>, Pryadiev-’96</a:t>
            </a:r>
          </a:p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dirty="0"/>
              <a:t>Schapotschnikow-’06.</a:t>
            </a:r>
          </a:p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b="1" dirty="0" err="1"/>
              <a:t>Berkolaiko</a:t>
            </a:r>
            <a:r>
              <a:rPr lang="en-US" sz="1600" b="1" dirty="0"/>
              <a:t> – 07’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DDD7E8-91E5-4253-9F52-3E443B668395}"/>
                  </a:ext>
                </a:extLst>
              </p:cNvPr>
              <p:cNvSpPr txBox="1"/>
              <p:nvPr/>
            </p:nvSpPr>
            <p:spPr>
              <a:xfrm>
                <a:off x="5748829" y="1390215"/>
                <a:ext cx="47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DDD7E8-91E5-4253-9F52-3E443B668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29" y="1390215"/>
                <a:ext cx="477520" cy="461665"/>
              </a:xfrm>
              <a:prstGeom prst="rect">
                <a:avLst/>
              </a:prstGeom>
              <a:blipFill>
                <a:blip r:embed="rId7"/>
                <a:stretch>
                  <a:fillRect l="-10256" r="-38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506" y="582141"/>
            <a:ext cx="711816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/>
              <a:t>The nodal count on a quantum graph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8005" y="2628376"/>
                <a:ext cx="5075162" cy="169277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Theorem:</a:t>
                </a:r>
              </a:p>
              <a:p>
                <a:pPr algn="l" rtl="0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generic eigenfunction, then</a:t>
                </a:r>
              </a:p>
              <a:p>
                <a:pPr algn="l" rtl="0"/>
                <a:endParaRPr lang="en-US" sz="2400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5" y="2628376"/>
                <a:ext cx="5075162" cy="1692771"/>
              </a:xfrm>
              <a:prstGeom prst="rect">
                <a:avLst/>
              </a:prstGeom>
              <a:blipFill>
                <a:blip r:embed="rId2"/>
                <a:stretch>
                  <a:fillRect l="-2398" t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05D51C-1EE5-46B7-B447-961A8898E090}"/>
                  </a:ext>
                </a:extLst>
              </p:cNvPr>
              <p:cNvSpPr txBox="1"/>
              <p:nvPr/>
            </p:nvSpPr>
            <p:spPr>
              <a:xfrm>
                <a:off x="458005" y="1390215"/>
                <a:ext cx="5075162" cy="95410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US" sz="1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Generic eigenfunction: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Simple eigenvalue</a:t>
                </a:r>
              </a:p>
              <a:p>
                <a:pPr marL="800100" lvl="1" indent="-342900" algn="l" rtl="0">
                  <a:buFont typeface="+mj-lt"/>
                  <a:buAutoNum type="arabicPeriod"/>
                </a:pP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 vanishing on vertices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1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</a:t>
                </a: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Betti</a:t>
                </a:r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number(# of cycles) </a:t>
                </a:r>
              </a:p>
              <a:p>
                <a:pPr algn="l" rtl="0"/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:r>
                  <a:rPr lang="en-US" sz="11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1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5D51C-1EE5-46B7-B447-961A8898E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5" y="1390215"/>
                <a:ext cx="5075162" cy="954107"/>
              </a:xfrm>
              <a:prstGeom prst="rect">
                <a:avLst/>
              </a:prstGeom>
              <a:blipFill rotWithShape="0">
                <a:blip r:embed="rId3"/>
                <a:stretch>
                  <a:fillRect b="-12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3B95741-6A4E-4A84-BEAB-E6BB5B3CB259}"/>
              </a:ext>
            </a:extLst>
          </p:cNvPr>
          <p:cNvSpPr txBox="1"/>
          <p:nvPr/>
        </p:nvSpPr>
        <p:spPr>
          <a:xfrm>
            <a:off x="582930" y="4629150"/>
            <a:ext cx="51658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dirty="0"/>
              <a:t>Courant – 23’</a:t>
            </a:r>
          </a:p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b="1" dirty="0" err="1"/>
              <a:t>Gnutzmann</a:t>
            </a:r>
            <a:r>
              <a:rPr lang="en-US" sz="1600" b="1" dirty="0"/>
              <a:t>, </a:t>
            </a:r>
            <a:r>
              <a:rPr lang="en-US" sz="1600" b="1" dirty="0" err="1"/>
              <a:t>Smilansky</a:t>
            </a:r>
            <a:r>
              <a:rPr lang="en-US" sz="1600" b="1" dirty="0"/>
              <a:t>, Webber - 03’</a:t>
            </a:r>
          </a:p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dirty="0"/>
              <a:t>Al-Obeid, </a:t>
            </a:r>
            <a:r>
              <a:rPr lang="en-US" sz="1600" dirty="0" err="1"/>
              <a:t>Pokornyi</a:t>
            </a:r>
            <a:r>
              <a:rPr lang="en-US" sz="1600" dirty="0"/>
              <a:t>, Pryadiev-’96</a:t>
            </a:r>
          </a:p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dirty="0"/>
              <a:t>Schapotschnikow-’06.</a:t>
            </a:r>
          </a:p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b="1" dirty="0" err="1"/>
              <a:t>Berkolaiko</a:t>
            </a:r>
            <a:r>
              <a:rPr lang="en-US" sz="1600" b="1" dirty="0"/>
              <a:t> – 07’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02CA5D-834C-4C4D-9372-57ABDD622B95}"/>
                  </a:ext>
                </a:extLst>
              </p:cNvPr>
              <p:cNvSpPr/>
              <p:nvPr/>
            </p:nvSpPr>
            <p:spPr>
              <a:xfrm>
                <a:off x="6634015" y="2628376"/>
                <a:ext cx="5075162" cy="169277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Theorem:</a:t>
                </a:r>
              </a:p>
              <a:p>
                <a:pPr algn="l" rtl="0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graph is a tree, if and only if</a:t>
                </a:r>
              </a:p>
              <a:p>
                <a:pPr algn="l" rtl="0"/>
                <a:endParaRPr lang="en-US" sz="2400" dirty="0"/>
              </a:p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∀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𝑔𝑒𝑛𝑒𝑟𝑖𝑐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02CA5D-834C-4C4D-9372-57ABDD622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15" y="2628376"/>
                <a:ext cx="5075162" cy="1692771"/>
              </a:xfrm>
              <a:prstGeom prst="rect">
                <a:avLst/>
              </a:prstGeom>
              <a:blipFill>
                <a:blip r:embed="rId4"/>
                <a:stretch>
                  <a:fillRect l="-2398" t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D13152F-9A66-419A-8CB7-F6909444E719}"/>
              </a:ext>
            </a:extLst>
          </p:cNvPr>
          <p:cNvSpPr txBox="1"/>
          <p:nvPr/>
        </p:nvSpPr>
        <p:spPr>
          <a:xfrm>
            <a:off x="6634015" y="4629149"/>
            <a:ext cx="51658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Calibri" panose="020F0502020204030204" pitchFamily="34" charset="0"/>
              <a:buChar char="–"/>
            </a:pPr>
            <a:r>
              <a:rPr lang="en-US" sz="1600" b="1" dirty="0"/>
              <a:t>Band – 14’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1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A5FAD-4C15-4D4E-A0E3-6E2335927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8874"/>
          <a:stretch/>
        </p:blipFill>
        <p:spPr>
          <a:xfrm>
            <a:off x="5853896" y="1717040"/>
            <a:ext cx="4796973" cy="437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09" y="223539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The nodal surplus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07797" y="2734041"/>
                <a:ext cx="7602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797" y="2734041"/>
                <a:ext cx="760263" cy="369332"/>
              </a:xfrm>
              <a:prstGeom prst="rect">
                <a:avLst/>
              </a:prstGeom>
              <a:blipFill>
                <a:blip r:embed="rId3"/>
                <a:stretch>
                  <a:fillRect l="-241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18142A-95C8-4379-AA64-25FBAB12578A}"/>
              </a:ext>
            </a:extLst>
          </p:cNvPr>
          <p:cNvCxnSpPr/>
          <p:nvPr/>
        </p:nvCxnSpPr>
        <p:spPr>
          <a:xfrm>
            <a:off x="6090920" y="4724400"/>
            <a:ext cx="4565029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B864D1-66C6-4637-9E7F-BA59BA56400E}"/>
              </a:ext>
            </a:extLst>
          </p:cNvPr>
          <p:cNvGrpSpPr/>
          <p:nvPr/>
        </p:nvGrpSpPr>
        <p:grpSpPr>
          <a:xfrm>
            <a:off x="10705524" y="4947725"/>
            <a:ext cx="1440406" cy="246785"/>
            <a:chOff x="8517667" y="5973546"/>
            <a:chExt cx="2464528" cy="3077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44D346-E34E-49D9-BB0F-303505801827}"/>
                </a:ext>
              </a:extLst>
            </p:cNvPr>
            <p:cNvGrpSpPr/>
            <p:nvPr/>
          </p:nvGrpSpPr>
          <p:grpSpPr>
            <a:xfrm>
              <a:off x="10154260" y="5973547"/>
              <a:ext cx="827935" cy="307779"/>
              <a:chOff x="3585310" y="3068662"/>
              <a:chExt cx="4662131" cy="173310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D53BE93-D1F0-4D1D-9C94-21BB9E8DA2A7}"/>
                  </a:ext>
                </a:extLst>
              </p:cNvPr>
              <p:cNvSpPr/>
              <p:nvPr/>
            </p:nvSpPr>
            <p:spPr>
              <a:xfrm>
                <a:off x="6500585" y="3068669"/>
                <a:ext cx="1746856" cy="173310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2219867-9AFA-43FC-9D04-E78053C47CA6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 flipV="1">
                <a:off x="5332141" y="3935224"/>
                <a:ext cx="1168444" cy="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3B0445A-BBD1-4CEB-AF01-DDD78AF665F8}"/>
                  </a:ext>
                </a:extLst>
              </p:cNvPr>
              <p:cNvSpPr/>
              <p:nvPr/>
            </p:nvSpPr>
            <p:spPr>
              <a:xfrm>
                <a:off x="3585310" y="3068662"/>
                <a:ext cx="1746856" cy="173310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BF40C9D-D3E2-4828-B973-C699B57C2BF1}"/>
                </a:ext>
              </a:extLst>
            </p:cNvPr>
            <p:cNvSpPr/>
            <p:nvPr/>
          </p:nvSpPr>
          <p:spPr>
            <a:xfrm>
              <a:off x="8517667" y="6053398"/>
              <a:ext cx="123192" cy="89795"/>
            </a:xfrm>
            <a:prstGeom prst="ellipse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973233-1E63-41EB-8C49-2BAE0C710613}"/>
                </a:ext>
              </a:extLst>
            </p:cNvPr>
            <p:cNvSpPr txBox="1"/>
            <p:nvPr/>
          </p:nvSpPr>
          <p:spPr>
            <a:xfrm>
              <a:off x="8742861" y="5973546"/>
              <a:ext cx="1724838" cy="249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700" dirty="0"/>
                <a:t>Dumbbell  graph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A17870-03A7-4438-BFA7-F0403BE9BBF9}"/>
                  </a:ext>
                </a:extLst>
              </p:cNvPr>
              <p:cNvSpPr txBox="1"/>
              <p:nvPr/>
            </p:nvSpPr>
            <p:spPr>
              <a:xfrm>
                <a:off x="5566717" y="1815504"/>
                <a:ext cx="379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A17870-03A7-4438-BFA7-F0403BE9B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717" y="1815504"/>
                <a:ext cx="3792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09E28-9791-43EB-B8CE-B6220981BBF8}"/>
                  </a:ext>
                </a:extLst>
              </p:cNvPr>
              <p:cNvSpPr txBox="1"/>
              <p:nvPr/>
            </p:nvSpPr>
            <p:spPr>
              <a:xfrm>
                <a:off x="10355952" y="5726668"/>
                <a:ext cx="297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09E28-9791-43EB-B8CE-B6220981B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952" y="5726668"/>
                <a:ext cx="2974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3DF906-3248-4657-B31F-F8E9129071EB}"/>
                  </a:ext>
                </a:extLst>
              </p:cNvPr>
              <p:cNvSpPr txBox="1"/>
              <p:nvPr/>
            </p:nvSpPr>
            <p:spPr>
              <a:xfrm>
                <a:off x="412285" y="1390215"/>
                <a:ext cx="4958820" cy="249299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Nodal surplus:</a:t>
                </a:r>
              </a:p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800100" lvl="1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Bounds 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3DF906-3248-4657-B31F-F8E912907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5" y="1390215"/>
                <a:ext cx="4958820" cy="2492990"/>
              </a:xfrm>
              <a:prstGeom prst="rect">
                <a:avLst/>
              </a:prstGeom>
              <a:blipFill>
                <a:blip r:embed="rId6"/>
                <a:stretch>
                  <a:fillRect l="-1722" t="-1956" b="-24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CD40A3-CFEA-40FB-B287-6FECCDC949FF}"/>
                  </a:ext>
                </a:extLst>
              </p:cNvPr>
              <p:cNvSpPr txBox="1"/>
              <p:nvPr/>
            </p:nvSpPr>
            <p:spPr>
              <a:xfrm>
                <a:off x="5704241" y="3621197"/>
                <a:ext cx="37524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CD40A3-CFEA-40FB-B287-6FECCDC9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241" y="3621197"/>
                <a:ext cx="3752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39AB81-F198-476F-8913-475D2ABFCCBB}"/>
                  </a:ext>
                </a:extLst>
              </p:cNvPr>
              <p:cNvSpPr txBox="1"/>
              <p:nvPr/>
            </p:nvSpPr>
            <p:spPr>
              <a:xfrm>
                <a:off x="5704241" y="4539734"/>
                <a:ext cx="37524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39AB81-F198-476F-8913-475D2ABFC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241" y="4539734"/>
                <a:ext cx="3752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780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97362277-FCEA-48FC-9821-EBE55A0B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57" y="1296364"/>
            <a:ext cx="6517744" cy="488644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09" y="223539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Histogram of the nodal surplus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A1AE74-6152-4261-BA28-83295FF52E71}"/>
                  </a:ext>
                </a:extLst>
              </p:cNvPr>
              <p:cNvSpPr txBox="1"/>
              <p:nvPr/>
            </p:nvSpPr>
            <p:spPr>
              <a:xfrm>
                <a:off x="638709" y="4654327"/>
                <a:ext cx="4906832" cy="92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|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A1AE74-6152-4261-BA28-83295FF52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09" y="4654327"/>
                <a:ext cx="4906832" cy="926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DCCEE1-B957-416C-A080-A478F317A402}"/>
                  </a:ext>
                </a:extLst>
              </p:cNvPr>
              <p:cNvSpPr txBox="1"/>
              <p:nvPr/>
            </p:nvSpPr>
            <p:spPr>
              <a:xfrm>
                <a:off x="5674257" y="1296364"/>
                <a:ext cx="510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DCCEE1-B957-416C-A080-A478F317A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57" y="1296364"/>
                <a:ext cx="51061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CE87CD-A7BF-46A1-8BFA-8F4C27396B75}"/>
                  </a:ext>
                </a:extLst>
              </p:cNvPr>
              <p:cNvSpPr txBox="1"/>
              <p:nvPr/>
            </p:nvSpPr>
            <p:spPr>
              <a:xfrm>
                <a:off x="11289910" y="5580927"/>
                <a:ext cx="510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CE87CD-A7BF-46A1-8BFA-8F4C2739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910" y="5580927"/>
                <a:ext cx="51061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5CC90E-8B5F-463F-86B6-124C323779EF}"/>
                  </a:ext>
                </a:extLst>
              </p:cNvPr>
              <p:cNvSpPr txBox="1"/>
              <p:nvPr/>
            </p:nvSpPr>
            <p:spPr>
              <a:xfrm>
                <a:off x="412285" y="1390215"/>
                <a:ext cx="4958820" cy="249299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Nodal surplus:</a:t>
                </a:r>
              </a:p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800100" lvl="1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Bounds 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5CC90E-8B5F-463F-86B6-124C32377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5" y="1390215"/>
                <a:ext cx="4958820" cy="2492990"/>
              </a:xfrm>
              <a:prstGeom prst="rect">
                <a:avLst/>
              </a:prstGeom>
              <a:blipFill>
                <a:blip r:embed="rId6"/>
                <a:stretch>
                  <a:fillRect l="-1722" t="-1956" b="-24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28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29B502-21B6-4549-ACDC-B3E696338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56" y="1296364"/>
            <a:ext cx="6517744" cy="4886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09" y="223539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Histogram of the nodal surplus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DCCEE1-B957-416C-A080-A478F317A402}"/>
                  </a:ext>
                </a:extLst>
              </p:cNvPr>
              <p:cNvSpPr txBox="1"/>
              <p:nvPr/>
            </p:nvSpPr>
            <p:spPr>
              <a:xfrm>
                <a:off x="5674257" y="1296364"/>
                <a:ext cx="510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DCCEE1-B957-416C-A080-A478F317A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57" y="1296364"/>
                <a:ext cx="51061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CE87CD-A7BF-46A1-8BFA-8F4C27396B75}"/>
                  </a:ext>
                </a:extLst>
              </p:cNvPr>
              <p:cNvSpPr txBox="1"/>
              <p:nvPr/>
            </p:nvSpPr>
            <p:spPr>
              <a:xfrm>
                <a:off x="11289910" y="5580927"/>
                <a:ext cx="510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CE87CD-A7BF-46A1-8BFA-8F4C2739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910" y="5580927"/>
                <a:ext cx="51061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506522-E1CA-48F1-8CC8-F22BB44BE003}"/>
                  </a:ext>
                </a:extLst>
              </p:cNvPr>
              <p:cNvSpPr txBox="1"/>
              <p:nvPr/>
            </p:nvSpPr>
            <p:spPr>
              <a:xfrm>
                <a:off x="638709" y="4654327"/>
                <a:ext cx="4906832" cy="92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|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506522-E1CA-48F1-8CC8-F22BB44B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09" y="4654327"/>
                <a:ext cx="4906832" cy="926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E90838-428E-441D-8477-0DC5FEF6A3C0}"/>
                  </a:ext>
                </a:extLst>
              </p:cNvPr>
              <p:cNvSpPr txBox="1"/>
              <p:nvPr/>
            </p:nvSpPr>
            <p:spPr>
              <a:xfrm>
                <a:off x="412285" y="1390215"/>
                <a:ext cx="4958820" cy="249299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Nodal surplus:</a:t>
                </a:r>
              </a:p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800100" lvl="1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Bounds 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E90838-428E-441D-8477-0DC5FEF6A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5" y="1390215"/>
                <a:ext cx="4958820" cy="2492990"/>
              </a:xfrm>
              <a:prstGeom prst="rect">
                <a:avLst/>
              </a:prstGeom>
              <a:blipFill>
                <a:blip r:embed="rId7"/>
                <a:stretch>
                  <a:fillRect l="-1722" t="-1956" b="-24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674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Main results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3690" y="1602153"/>
                <a:ext cx="5432310" cy="43884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a Neumann graph with typical lengths.</a:t>
                </a:r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+mj-lt"/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following limits converge and define a probability</a:t>
                </a:r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 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+mj-lt"/>
                  <a:buAutoNum type="arabicPeriod" startAt="2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probability is symmetric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e-I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0" y="1602153"/>
                <a:ext cx="5432310" cy="4388445"/>
              </a:xfrm>
              <a:prstGeom prst="rect">
                <a:avLst/>
              </a:prstGeom>
              <a:blipFill>
                <a:blip r:embed="rId2"/>
                <a:stretch>
                  <a:fillRect l="-2354" t="-1526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3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Main results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3690" y="1602153"/>
                <a:ext cx="5432310" cy="43884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a Neumann graph with typical lengths.</a:t>
                </a:r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+mj-lt"/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following limits converge and define a probability</a:t>
                </a:r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 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+mj-lt"/>
                  <a:buAutoNum type="arabicPeriod" startAt="2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probability is symmetric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e-I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0" y="1602153"/>
                <a:ext cx="5432310" cy="4388445"/>
              </a:xfrm>
              <a:prstGeom prst="rect">
                <a:avLst/>
              </a:prstGeom>
              <a:blipFill>
                <a:blip r:embed="rId2"/>
                <a:stretch>
                  <a:fillRect l="-2354" t="-1526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1C24A-9ADD-4500-BA85-8D48999C1456}"/>
                  </a:ext>
                </a:extLst>
              </p:cNvPr>
              <p:cNvSpPr txBox="1"/>
              <p:nvPr/>
            </p:nvSpPr>
            <p:spPr>
              <a:xfrm>
                <a:off x="6718981" y="1602152"/>
                <a:ext cx="5259659" cy="19826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is the density of 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generic eigenvalues </a:t>
                </a:r>
              </a:p>
              <a:p>
                <a:pPr algn="ctr" rtl="0"/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(those for which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defined)</a:t>
                </a:r>
              </a:p>
              <a:p>
                <a:pPr algn="ctr" rtl="0"/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𝑙𝑜𝑜𝑝𝑠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1C24A-9ADD-4500-BA85-8D48999C1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81" y="1602152"/>
                <a:ext cx="5259659" cy="1982659"/>
              </a:xfrm>
              <a:prstGeom prst="rect">
                <a:avLst/>
              </a:prstGeom>
              <a:blipFill>
                <a:blip r:embed="rId3"/>
                <a:stretch>
                  <a:fillRect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712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Main results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3690" y="1602153"/>
                <a:ext cx="5432310" cy="43884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a Neumann graph with typical lengths.</a:t>
                </a:r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+mj-lt"/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following limits converge and define a probability</a:t>
                </a:r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 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+mj-lt"/>
                  <a:buAutoNum type="arabicPeriod" startAt="2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probability is symmetric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e-I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0" y="1602153"/>
                <a:ext cx="5432310" cy="4388445"/>
              </a:xfrm>
              <a:prstGeom prst="rect">
                <a:avLst/>
              </a:prstGeom>
              <a:blipFill>
                <a:blip r:embed="rId2"/>
                <a:stretch>
                  <a:fillRect l="-2354" t="-1526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1C24A-9ADD-4500-BA85-8D48999C1456}"/>
                  </a:ext>
                </a:extLst>
              </p:cNvPr>
              <p:cNvSpPr txBox="1"/>
              <p:nvPr/>
            </p:nvSpPr>
            <p:spPr>
              <a:xfrm>
                <a:off x="6718981" y="1602152"/>
                <a:ext cx="5259659" cy="19826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is the density of 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generic eigenvalues </a:t>
                </a:r>
              </a:p>
              <a:p>
                <a:pPr algn="ctr" rtl="0"/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(those for which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defined)</a:t>
                </a:r>
              </a:p>
              <a:p>
                <a:pPr algn="ctr" rtl="0"/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𝑙𝑜𝑜𝑝𝑠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1C24A-9ADD-4500-BA85-8D48999C1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81" y="1602152"/>
                <a:ext cx="5259659" cy="1982659"/>
              </a:xfrm>
              <a:prstGeom prst="rect">
                <a:avLst/>
              </a:prstGeom>
              <a:blipFill>
                <a:blip r:embed="rId3"/>
                <a:stretch>
                  <a:fillRect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80922C1-446C-4DDF-AE90-4AB232F887C3}"/>
              </a:ext>
            </a:extLst>
          </p:cNvPr>
          <p:cNvGrpSpPr/>
          <p:nvPr/>
        </p:nvGrpSpPr>
        <p:grpSpPr>
          <a:xfrm>
            <a:off x="8338629" y="4049450"/>
            <a:ext cx="1397976" cy="690003"/>
            <a:chOff x="3401279" y="2097310"/>
            <a:chExt cx="5120709" cy="25274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7841A1-2F0F-46EB-9749-E63A98F33CFB}"/>
                </a:ext>
              </a:extLst>
            </p:cNvPr>
            <p:cNvGrpSpPr/>
            <p:nvPr/>
          </p:nvGrpSpPr>
          <p:grpSpPr>
            <a:xfrm>
              <a:off x="3760876" y="2891653"/>
              <a:ext cx="4662155" cy="1733102"/>
              <a:chOff x="3760876" y="2891653"/>
              <a:chExt cx="4662155" cy="173310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86C47DE-D283-4A62-A1B2-B9553369BA7B}"/>
                  </a:ext>
                </a:extLst>
              </p:cNvPr>
              <p:cNvSpPr/>
              <p:nvPr/>
            </p:nvSpPr>
            <p:spPr>
              <a:xfrm>
                <a:off x="6676178" y="2891653"/>
                <a:ext cx="1746853" cy="173310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87A8F7-45F5-407D-82E9-7B87814528D2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5507729" y="3758204"/>
                <a:ext cx="1168449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44F2289-915B-4663-A48E-76421F2BA6CB}"/>
                  </a:ext>
                </a:extLst>
              </p:cNvPr>
              <p:cNvSpPr/>
              <p:nvPr/>
            </p:nvSpPr>
            <p:spPr>
              <a:xfrm>
                <a:off x="3760876" y="2891653"/>
                <a:ext cx="1746853" cy="173310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1FC1FCD-8C25-42AF-8E8B-598CA8F90144}"/>
                    </a:ext>
                  </a:extLst>
                </p:cNvPr>
                <p:cNvSpPr txBox="1"/>
                <p:nvPr/>
              </p:nvSpPr>
              <p:spPr>
                <a:xfrm>
                  <a:off x="3401279" y="2097310"/>
                  <a:ext cx="536985" cy="277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C37221-FE35-44ED-9F4A-D637FC9FD6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79" y="2097310"/>
                  <a:ext cx="536985" cy="277000"/>
                </a:xfrm>
                <a:prstGeom prst="rect">
                  <a:avLst/>
                </a:prstGeom>
                <a:blipFill>
                  <a:blip r:embed="rId4"/>
                  <a:stretch>
                    <a:fillRect l="-41667" r="-100000" b="-30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F143379-7916-450C-ADA5-41CA4509DB25}"/>
                    </a:ext>
                  </a:extLst>
                </p:cNvPr>
                <p:cNvSpPr txBox="1"/>
                <p:nvPr/>
              </p:nvSpPr>
              <p:spPr>
                <a:xfrm>
                  <a:off x="5732355" y="2757619"/>
                  <a:ext cx="536985" cy="277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082994C-7E67-4976-9B9F-9831FDBDB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2355" y="2757619"/>
                  <a:ext cx="536985" cy="277000"/>
                </a:xfrm>
                <a:prstGeom prst="rect">
                  <a:avLst/>
                </a:prstGeom>
                <a:blipFill>
                  <a:blip r:embed="rId5"/>
                  <a:stretch>
                    <a:fillRect l="-41667" r="-100000" b="-3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9C4522-2E54-4E37-BBEF-45BD62121979}"/>
                    </a:ext>
                  </a:extLst>
                </p:cNvPr>
                <p:cNvSpPr txBox="1"/>
                <p:nvPr/>
              </p:nvSpPr>
              <p:spPr>
                <a:xfrm>
                  <a:off x="7985003" y="2101120"/>
                  <a:ext cx="536985" cy="277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EFA8964-B7B1-407F-A3DB-A19491E91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003" y="2101120"/>
                  <a:ext cx="536985" cy="277000"/>
                </a:xfrm>
                <a:prstGeom prst="rect">
                  <a:avLst/>
                </a:prstGeom>
                <a:blipFill>
                  <a:blip r:embed="rId6"/>
                  <a:stretch>
                    <a:fillRect l="-41667" r="-100000" b="-30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464932-3481-411E-81BB-F5C943081035}"/>
                  </a:ext>
                </a:extLst>
              </p:cNvPr>
              <p:cNvSpPr txBox="1"/>
              <p:nvPr/>
            </p:nvSpPr>
            <p:spPr>
              <a:xfrm>
                <a:off x="7977327" y="5088456"/>
                <a:ext cx="2191738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464932-3481-411E-81BB-F5C943081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27" y="5088456"/>
                <a:ext cx="2191738" cy="664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398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Main results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3690" y="1602153"/>
                <a:ext cx="5432310" cy="43884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a Neumann graph with typical lengths.</a:t>
                </a:r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+mj-lt"/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following limits converge and define a probability</a:t>
                </a:r>
              </a:p>
              <a:p>
                <a:pPr marL="342900" indent="-342900" algn="l" rtl="0">
                  <a:buFont typeface="+mj-lt"/>
                  <a:buAutoNum type="arabicPeriod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 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 rtl="0">
                  <a:buFont typeface="+mj-lt"/>
                  <a:buAutoNum type="arabicPeriod" startAt="2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probability is symmetric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e-I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0" y="1602153"/>
                <a:ext cx="5432310" cy="4388445"/>
              </a:xfrm>
              <a:prstGeom prst="rect">
                <a:avLst/>
              </a:prstGeom>
              <a:blipFill>
                <a:blip r:embed="rId2"/>
                <a:stretch>
                  <a:fillRect l="-2354" t="-1526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1C24A-9ADD-4500-BA85-8D48999C1456}"/>
                  </a:ext>
                </a:extLst>
              </p:cNvPr>
              <p:cNvSpPr txBox="1"/>
              <p:nvPr/>
            </p:nvSpPr>
            <p:spPr>
              <a:xfrm>
                <a:off x="6718981" y="1602152"/>
                <a:ext cx="5259659" cy="434183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Corollary:</a:t>
                </a:r>
              </a:p>
              <a:p>
                <a:pPr algn="l" rtl="0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=2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/>
              </a:p>
              <a:p>
                <a:pPr algn="ctr" rtl="0"/>
                <a:endParaRPr lang="en-US" sz="3200" dirty="0"/>
              </a:p>
              <a:p>
                <a:pPr algn="l" rtl="0"/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i.e</a:t>
                </a:r>
                <a:r>
                  <a:rPr lang="en-US" sz="3200" dirty="0"/>
                  <a:t> 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 algn="ctr" rtl="0"/>
                <a:endParaRPr lang="en-US" sz="3200" dirty="0"/>
              </a:p>
              <a:p>
                <a:pPr algn="ctr" rtl="0"/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1C24A-9ADD-4500-BA85-8D48999C1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81" y="1602152"/>
                <a:ext cx="5259659" cy="4341830"/>
              </a:xfrm>
              <a:prstGeom prst="rect">
                <a:avLst/>
              </a:prstGeom>
              <a:blipFill>
                <a:blip r:embed="rId3"/>
                <a:stretch>
                  <a:fillRect l="-1736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32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rtl="0"/>
                <a:r>
                  <a:rPr lang="en-US" dirty="0"/>
                  <a:t>The Laplacian on the segment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ADA4AE-4395-4378-96B8-749B08FE2DBA}"/>
                  </a:ext>
                </a:extLst>
              </p:cNvPr>
              <p:cNvSpPr txBox="1"/>
              <p:nvPr/>
            </p:nvSpPr>
            <p:spPr>
              <a:xfrm>
                <a:off x="719991" y="1963616"/>
                <a:ext cx="5898663" cy="31085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i="1" dirty="0">
                    <a:latin typeface="Cambria Math" panose="02040503050406030204" pitchFamily="18" charset="0"/>
                  </a:rPr>
                  <a:t>Eigenvalue </a:t>
                </a:r>
                <a:r>
                  <a:rPr lang="en-US" sz="2800" b="0" i="1" dirty="0">
                    <a:latin typeface="Cambria Math" panose="02040503050406030204" pitchFamily="18" charset="0"/>
                  </a:rPr>
                  <a:t>problem:</a:t>
                </a:r>
              </a:p>
              <a:p>
                <a:pPr algn="l" rtl="0"/>
                <a:endParaRPr lang="he-IL" sz="2800" b="0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  <a:p>
                <a:pPr algn="l" rtl="0"/>
                <a:endParaRPr lang="en-US" sz="2800" dirty="0"/>
              </a:p>
              <a:p>
                <a:pPr algn="l" rtl="0"/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Neumann boundary conditions</a:t>
                </a:r>
              </a:p>
              <a:p>
                <a:pPr algn="l" rtl="0"/>
                <a:endParaRPr lang="he-IL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ADA4AE-4395-4378-96B8-749B08FE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1" y="1963616"/>
                <a:ext cx="5898663" cy="3108543"/>
              </a:xfrm>
              <a:prstGeom prst="rect">
                <a:avLst/>
              </a:prstGeom>
              <a:blipFill>
                <a:blip r:embed="rId4"/>
                <a:stretch>
                  <a:fillRect l="-2066" t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10B5CA-D238-4C1E-BFD7-0E1B4F9E649E}"/>
                  </a:ext>
                </a:extLst>
              </p:cNvPr>
              <p:cNvSpPr txBox="1"/>
              <p:nvPr/>
            </p:nvSpPr>
            <p:spPr>
              <a:xfrm>
                <a:off x="8739554" y="1893281"/>
                <a:ext cx="27959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dirty="0"/>
                  <a:t>Eigenvalues: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10B5CA-D238-4C1E-BFD7-0E1B4F9E6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554" y="1893281"/>
                <a:ext cx="279595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965" t="-56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77CCA1F-8D6E-4088-9024-2F3158CB9694}"/>
              </a:ext>
            </a:extLst>
          </p:cNvPr>
          <p:cNvSpPr txBox="1"/>
          <p:nvPr/>
        </p:nvSpPr>
        <p:spPr>
          <a:xfrm>
            <a:off x="8751279" y="2762734"/>
            <a:ext cx="27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Eigenfunctions: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17FB1402-425A-4BEA-9E0C-01A33E5F1C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92" y="3142006"/>
            <a:ext cx="3241431" cy="1036583"/>
          </a:xfrm>
          <a:prstGeom prst="rect">
            <a:avLst/>
          </a:prstGeom>
        </p:spPr>
      </p:pic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1604C665-698F-4A2D-AE28-2EB6196D99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92" y="4290124"/>
            <a:ext cx="3241431" cy="1043336"/>
          </a:xfrm>
          <a:prstGeom prst="rect">
            <a:avLst/>
          </a:prstGeom>
        </p:spPr>
      </p:pic>
      <p:pic>
        <p:nvPicPr>
          <p:cNvPr id="12" name="Picture 11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42917DC-2C00-47CF-937D-AEFB132560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92" y="5444995"/>
            <a:ext cx="3241431" cy="1050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118860-38C8-4C33-A2C9-443A470F7475}"/>
                  </a:ext>
                </a:extLst>
              </p:cNvPr>
              <p:cNvSpPr txBox="1"/>
              <p:nvPr/>
            </p:nvSpPr>
            <p:spPr>
              <a:xfrm>
                <a:off x="8501988" y="3030471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118860-38C8-4C33-A2C9-443A470F7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988" y="3030471"/>
                <a:ext cx="237566" cy="369332"/>
              </a:xfrm>
              <a:prstGeom prst="rect">
                <a:avLst/>
              </a:prstGeom>
              <a:blipFill>
                <a:blip r:embed="rId9"/>
                <a:stretch>
                  <a:fillRect l="-7692" r="-3846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581356-7E49-4BD7-ADC1-794D055D839E}"/>
                  </a:ext>
                </a:extLst>
              </p:cNvPr>
              <p:cNvSpPr txBox="1"/>
              <p:nvPr/>
            </p:nvSpPr>
            <p:spPr>
              <a:xfrm>
                <a:off x="8729394" y="3998034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581356-7E49-4BD7-ADC1-794D055D8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394" y="3998034"/>
                <a:ext cx="21672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30BB62-3816-4AE6-8E91-9A566F6227A4}"/>
                  </a:ext>
                </a:extLst>
              </p:cNvPr>
              <p:cNvSpPr txBox="1"/>
              <p:nvPr/>
            </p:nvSpPr>
            <p:spPr>
              <a:xfrm>
                <a:off x="11245437" y="3998034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30BB62-3816-4AE6-8E91-9A566F62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437" y="3998034"/>
                <a:ext cx="216726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A8B5B7-3852-48B4-83D7-6056D7D8895A}"/>
                  </a:ext>
                </a:extLst>
              </p:cNvPr>
              <p:cNvSpPr txBox="1"/>
              <p:nvPr/>
            </p:nvSpPr>
            <p:spPr>
              <a:xfrm>
                <a:off x="8496908" y="4203186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A8B5B7-3852-48B4-83D7-6056D7D8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908" y="4203186"/>
                <a:ext cx="237566" cy="369332"/>
              </a:xfrm>
              <a:prstGeom prst="rect">
                <a:avLst/>
              </a:prstGeom>
              <a:blipFill>
                <a:blip r:embed="rId12"/>
                <a:stretch>
                  <a:fillRect l="-7692" r="-4102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820E86-E7A4-4748-91D7-93E580DA7C01}"/>
                  </a:ext>
                </a:extLst>
              </p:cNvPr>
              <p:cNvSpPr txBox="1"/>
              <p:nvPr/>
            </p:nvSpPr>
            <p:spPr>
              <a:xfrm>
                <a:off x="8724314" y="5170749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820E86-E7A4-4748-91D7-93E580DA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314" y="5170749"/>
                <a:ext cx="21672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44CEBE-3615-44D1-A9A1-54CC412E2194}"/>
                  </a:ext>
                </a:extLst>
              </p:cNvPr>
              <p:cNvSpPr txBox="1"/>
              <p:nvPr/>
            </p:nvSpPr>
            <p:spPr>
              <a:xfrm>
                <a:off x="11240357" y="5170749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44CEBE-3615-44D1-A9A1-54CC412E2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357" y="5170749"/>
                <a:ext cx="21672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834CBC-31A6-4D81-A6AC-901A6C2DE279}"/>
                  </a:ext>
                </a:extLst>
              </p:cNvPr>
              <p:cNvSpPr txBox="1"/>
              <p:nvPr/>
            </p:nvSpPr>
            <p:spPr>
              <a:xfrm>
                <a:off x="8491828" y="5363940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834CBC-31A6-4D81-A6AC-901A6C2D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828" y="5363940"/>
                <a:ext cx="237566" cy="369332"/>
              </a:xfrm>
              <a:prstGeom prst="rect">
                <a:avLst/>
              </a:prstGeom>
              <a:blipFill>
                <a:blip r:embed="rId15"/>
                <a:stretch>
                  <a:fillRect l="-7692" r="-435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E0E78E-B797-4D38-8482-05B8DD5B76AE}"/>
                  </a:ext>
                </a:extLst>
              </p:cNvPr>
              <p:cNvSpPr txBox="1"/>
              <p:nvPr/>
            </p:nvSpPr>
            <p:spPr>
              <a:xfrm>
                <a:off x="8719234" y="6331503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E0E78E-B797-4D38-8482-05B8DD5B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234" y="6331503"/>
                <a:ext cx="21672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704929-A082-4670-839E-4DE29F4D9B2D}"/>
                  </a:ext>
                </a:extLst>
              </p:cNvPr>
              <p:cNvSpPr txBox="1"/>
              <p:nvPr/>
            </p:nvSpPr>
            <p:spPr>
              <a:xfrm>
                <a:off x="11235277" y="6331503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704929-A082-4670-839E-4DE29F4D9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277" y="6331503"/>
                <a:ext cx="216726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796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Main results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73537" y="1520834"/>
            <a:ext cx="666068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Tree of cycles (TOC):</a:t>
            </a:r>
          </a:p>
          <a:p>
            <a:pPr algn="l" rtl="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We say that a graph is a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Tree of cycles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if we can construct it by taking a tree and replace some of its vertices by cycles.</a:t>
            </a:r>
            <a:endParaRPr lang="he-I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Right Arrow 37">
            <a:extLst>
              <a:ext uri="{FF2B5EF4-FFF2-40B4-BE49-F238E27FC236}">
                <a16:creationId xmlns:a16="http://schemas.microsoft.com/office/drawing/2014/main" id="{512CE0F2-38E2-4B89-A5E5-623DADEF56C3}"/>
              </a:ext>
            </a:extLst>
          </p:cNvPr>
          <p:cNvSpPr/>
          <p:nvPr/>
        </p:nvSpPr>
        <p:spPr>
          <a:xfrm>
            <a:off x="2238032" y="4661976"/>
            <a:ext cx="755082" cy="405199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17EB08-3107-446D-B47A-B30581777EF2}"/>
              </a:ext>
            </a:extLst>
          </p:cNvPr>
          <p:cNvGrpSpPr/>
          <p:nvPr/>
        </p:nvGrpSpPr>
        <p:grpSpPr>
          <a:xfrm>
            <a:off x="498479" y="3715103"/>
            <a:ext cx="1151086" cy="2202436"/>
            <a:chOff x="498479" y="3715103"/>
            <a:chExt cx="1151086" cy="220243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44D8A3-9A5E-4274-A92D-DE58C39FC803}"/>
                </a:ext>
              </a:extLst>
            </p:cNvPr>
            <p:cNvCxnSpPr>
              <a:cxnSpLocks/>
            </p:cNvCxnSpPr>
            <p:nvPr/>
          </p:nvCxnSpPr>
          <p:spPr>
            <a:xfrm>
              <a:off x="498479" y="3720603"/>
              <a:ext cx="569121" cy="6847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55D3564-F340-48C8-BD57-5712FE15E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988" y="3715103"/>
              <a:ext cx="515006" cy="690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320F0AD-C8C9-4B37-B9A7-2EF2B368C61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376" y="4371203"/>
              <a:ext cx="0" cy="815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4EDA1A-1284-4EB7-9A5F-C0C402BEFDDA}"/>
                </a:ext>
              </a:extLst>
            </p:cNvPr>
            <p:cNvCxnSpPr>
              <a:cxnSpLocks/>
            </p:cNvCxnSpPr>
            <p:nvPr/>
          </p:nvCxnSpPr>
          <p:spPr>
            <a:xfrm>
              <a:off x="1067600" y="5171854"/>
              <a:ext cx="581965" cy="7312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E9EFD85-B0D0-4014-B023-91DE7D5DB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893" y="5160969"/>
              <a:ext cx="522679" cy="7565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8A49467-569D-411D-92E7-EF51C60A3E72}"/>
              </a:ext>
            </a:extLst>
          </p:cNvPr>
          <p:cNvGrpSpPr/>
          <p:nvPr/>
        </p:nvGrpSpPr>
        <p:grpSpPr>
          <a:xfrm>
            <a:off x="3458062" y="3715103"/>
            <a:ext cx="1232254" cy="2187984"/>
            <a:chOff x="3458062" y="3715103"/>
            <a:chExt cx="1232254" cy="218798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1388A1-571B-43C8-9CD3-8AD93C8DC8B3}"/>
                </a:ext>
              </a:extLst>
            </p:cNvPr>
            <p:cNvCxnSpPr>
              <a:cxnSpLocks/>
            </p:cNvCxnSpPr>
            <p:nvPr/>
          </p:nvCxnSpPr>
          <p:spPr>
            <a:xfrm>
              <a:off x="3645423" y="3987919"/>
              <a:ext cx="391442" cy="481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BCB5D92-D88B-455E-B176-AE0CA088A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0724" y="3987919"/>
              <a:ext cx="345598" cy="4813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D037C6-A84E-41E1-8BB8-C09746E5C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97058" y="4674436"/>
              <a:ext cx="0" cy="570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D99C5E-1B9F-4219-9FF4-D16B4CC80F5F}"/>
                </a:ext>
              </a:extLst>
            </p:cNvPr>
            <p:cNvCxnSpPr>
              <a:cxnSpLocks/>
            </p:cNvCxnSpPr>
            <p:nvPr/>
          </p:nvCxnSpPr>
          <p:spPr>
            <a:xfrm>
              <a:off x="4182466" y="5372105"/>
              <a:ext cx="360530" cy="5309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3A852D-6745-40F6-B080-F85F8481D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5827" y="5366569"/>
              <a:ext cx="342155" cy="5194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FA5FD5A-306A-46AD-938D-AA82236AAAA1}"/>
                </a:ext>
              </a:extLst>
            </p:cNvPr>
            <p:cNvSpPr/>
            <p:nvPr/>
          </p:nvSpPr>
          <p:spPr>
            <a:xfrm>
              <a:off x="3943784" y="4369636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D8FFE0D-55C2-4C1C-988A-C80585A7E8D6}"/>
                </a:ext>
              </a:extLst>
            </p:cNvPr>
            <p:cNvSpPr/>
            <p:nvPr/>
          </p:nvSpPr>
          <p:spPr>
            <a:xfrm>
              <a:off x="4395676" y="3715103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B8026A-D85F-4BBD-9AD0-04293BA08912}"/>
                </a:ext>
              </a:extLst>
            </p:cNvPr>
            <p:cNvSpPr/>
            <p:nvPr/>
          </p:nvSpPr>
          <p:spPr>
            <a:xfrm>
              <a:off x="3458062" y="372383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8E4C5A-E8C6-4AE0-B266-9E0DCACAE71A}"/>
                </a:ext>
              </a:extLst>
            </p:cNvPr>
            <p:cNvSpPr/>
            <p:nvPr/>
          </p:nvSpPr>
          <p:spPr>
            <a:xfrm>
              <a:off x="3943784" y="5092646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868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Main results</a:t>
            </a:r>
            <a:endParaRPr lang="he-I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D366B8-C115-4CDB-9651-CE44251C0CA6}"/>
              </a:ext>
            </a:extLst>
          </p:cNvPr>
          <p:cNvGrpSpPr/>
          <p:nvPr/>
        </p:nvGrpSpPr>
        <p:grpSpPr>
          <a:xfrm>
            <a:off x="9687574" y="1465036"/>
            <a:ext cx="1484944" cy="1426642"/>
            <a:chOff x="9687574" y="1465036"/>
            <a:chExt cx="1484944" cy="1426642"/>
          </a:xfrm>
        </p:grpSpPr>
        <p:sp>
          <p:nvSpPr>
            <p:cNvPr id="53" name="TextBox 52"/>
            <p:cNvSpPr txBox="1"/>
            <p:nvPr/>
          </p:nvSpPr>
          <p:spPr>
            <a:xfrm>
              <a:off x="9687574" y="1465036"/>
              <a:ext cx="124739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/>
                <a:t>TOC graphs</a:t>
              </a:r>
              <a:endParaRPr lang="he-IL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286694-89C9-402F-880E-4EB2DEA52A63}"/>
                </a:ext>
              </a:extLst>
            </p:cNvPr>
            <p:cNvSpPr/>
            <p:nvPr/>
          </p:nvSpPr>
          <p:spPr>
            <a:xfrm>
              <a:off x="10087139" y="2000864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55BEB0C-F509-4EBD-B3ED-988D901BB4B0}"/>
                </a:ext>
              </a:extLst>
            </p:cNvPr>
            <p:cNvSpPr/>
            <p:nvPr/>
          </p:nvSpPr>
          <p:spPr>
            <a:xfrm>
              <a:off x="10625619" y="2000864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788D1F7-1F63-4E3A-B475-44308E9BF490}"/>
                </a:ext>
              </a:extLst>
            </p:cNvPr>
            <p:cNvSpPr/>
            <p:nvPr/>
          </p:nvSpPr>
          <p:spPr>
            <a:xfrm>
              <a:off x="9780598" y="2586878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6C42015-F1FA-47C0-A6D2-A0155A3399E3}"/>
                </a:ext>
              </a:extLst>
            </p:cNvPr>
            <p:cNvSpPr/>
            <p:nvPr/>
          </p:nvSpPr>
          <p:spPr>
            <a:xfrm>
              <a:off x="10329238" y="2586878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E33CFA0-3F48-4AAE-A7DC-FF0E7A2539B8}"/>
                </a:ext>
              </a:extLst>
            </p:cNvPr>
            <p:cNvSpPr/>
            <p:nvPr/>
          </p:nvSpPr>
          <p:spPr>
            <a:xfrm>
              <a:off x="10877878" y="2586878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E4114D2-EC3F-4BEF-94D9-231FB8803DEE}"/>
                </a:ext>
              </a:extLst>
            </p:cNvPr>
            <p:cNvCxnSpPr/>
            <p:nvPr/>
          </p:nvCxnSpPr>
          <p:spPr>
            <a:xfrm>
              <a:off x="10395278" y="2153264"/>
              <a:ext cx="213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4D2C697-C69B-47A4-B480-F95D130B14A1}"/>
                </a:ext>
              </a:extLst>
            </p:cNvPr>
            <p:cNvCxnSpPr/>
            <p:nvPr/>
          </p:nvCxnSpPr>
          <p:spPr>
            <a:xfrm>
              <a:off x="10645939" y="2728462"/>
              <a:ext cx="213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F0AF7AD-0412-4EBA-BBB7-7F3A92D9564C}"/>
                </a:ext>
              </a:extLst>
            </p:cNvPr>
            <p:cNvCxnSpPr/>
            <p:nvPr/>
          </p:nvCxnSpPr>
          <p:spPr>
            <a:xfrm>
              <a:off x="10097299" y="2739278"/>
              <a:ext cx="213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Arrow 37">
            <a:extLst>
              <a:ext uri="{FF2B5EF4-FFF2-40B4-BE49-F238E27FC236}">
                <a16:creationId xmlns:a16="http://schemas.microsoft.com/office/drawing/2014/main" id="{512CE0F2-38E2-4B89-A5E5-623DADEF56C3}"/>
              </a:ext>
            </a:extLst>
          </p:cNvPr>
          <p:cNvSpPr/>
          <p:nvPr/>
        </p:nvSpPr>
        <p:spPr>
          <a:xfrm>
            <a:off x="2238032" y="4661976"/>
            <a:ext cx="755082" cy="405199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17EB08-3107-446D-B47A-B30581777EF2}"/>
              </a:ext>
            </a:extLst>
          </p:cNvPr>
          <p:cNvGrpSpPr/>
          <p:nvPr/>
        </p:nvGrpSpPr>
        <p:grpSpPr>
          <a:xfrm>
            <a:off x="498479" y="3715103"/>
            <a:ext cx="1151086" cy="2202436"/>
            <a:chOff x="498479" y="3715103"/>
            <a:chExt cx="1151086" cy="220243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44D8A3-9A5E-4274-A92D-DE58C39FC803}"/>
                </a:ext>
              </a:extLst>
            </p:cNvPr>
            <p:cNvCxnSpPr>
              <a:cxnSpLocks/>
            </p:cNvCxnSpPr>
            <p:nvPr/>
          </p:nvCxnSpPr>
          <p:spPr>
            <a:xfrm>
              <a:off x="498479" y="3720603"/>
              <a:ext cx="569121" cy="6847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55D3564-F340-48C8-BD57-5712FE15E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988" y="3715103"/>
              <a:ext cx="515006" cy="690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320F0AD-C8C9-4B37-B9A7-2EF2B368C61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376" y="4371203"/>
              <a:ext cx="0" cy="815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4EDA1A-1284-4EB7-9A5F-C0C402BEFDDA}"/>
                </a:ext>
              </a:extLst>
            </p:cNvPr>
            <p:cNvCxnSpPr>
              <a:cxnSpLocks/>
            </p:cNvCxnSpPr>
            <p:nvPr/>
          </p:nvCxnSpPr>
          <p:spPr>
            <a:xfrm>
              <a:off x="1067600" y="5171854"/>
              <a:ext cx="581965" cy="7312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E9EFD85-B0D0-4014-B023-91DE7D5DB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893" y="5160969"/>
              <a:ext cx="522679" cy="7565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8A49467-569D-411D-92E7-EF51C60A3E72}"/>
              </a:ext>
            </a:extLst>
          </p:cNvPr>
          <p:cNvGrpSpPr/>
          <p:nvPr/>
        </p:nvGrpSpPr>
        <p:grpSpPr>
          <a:xfrm>
            <a:off x="3458062" y="3715103"/>
            <a:ext cx="1232254" cy="2187984"/>
            <a:chOff x="3458062" y="3715103"/>
            <a:chExt cx="1232254" cy="218798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1388A1-571B-43C8-9CD3-8AD93C8DC8B3}"/>
                </a:ext>
              </a:extLst>
            </p:cNvPr>
            <p:cNvCxnSpPr>
              <a:cxnSpLocks/>
            </p:cNvCxnSpPr>
            <p:nvPr/>
          </p:nvCxnSpPr>
          <p:spPr>
            <a:xfrm>
              <a:off x="3645423" y="3987919"/>
              <a:ext cx="391442" cy="481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BCB5D92-D88B-455E-B176-AE0CA088A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0724" y="3987919"/>
              <a:ext cx="345598" cy="4813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D037C6-A84E-41E1-8BB8-C09746E5C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97058" y="4674436"/>
              <a:ext cx="0" cy="570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D99C5E-1B9F-4219-9FF4-D16B4CC80F5F}"/>
                </a:ext>
              </a:extLst>
            </p:cNvPr>
            <p:cNvCxnSpPr>
              <a:cxnSpLocks/>
            </p:cNvCxnSpPr>
            <p:nvPr/>
          </p:nvCxnSpPr>
          <p:spPr>
            <a:xfrm>
              <a:off x="4182466" y="5372105"/>
              <a:ext cx="360530" cy="5309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3A852D-6745-40F6-B080-F85F8481D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5827" y="5366569"/>
              <a:ext cx="342155" cy="5194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FA5FD5A-306A-46AD-938D-AA82236AAAA1}"/>
                </a:ext>
              </a:extLst>
            </p:cNvPr>
            <p:cNvSpPr/>
            <p:nvPr/>
          </p:nvSpPr>
          <p:spPr>
            <a:xfrm>
              <a:off x="3943784" y="4369636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D8FFE0D-55C2-4C1C-988A-C80585A7E8D6}"/>
                </a:ext>
              </a:extLst>
            </p:cNvPr>
            <p:cNvSpPr/>
            <p:nvPr/>
          </p:nvSpPr>
          <p:spPr>
            <a:xfrm>
              <a:off x="4395676" y="3715103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B8026A-D85F-4BBD-9AD0-04293BA08912}"/>
                </a:ext>
              </a:extLst>
            </p:cNvPr>
            <p:cNvSpPr/>
            <p:nvPr/>
          </p:nvSpPr>
          <p:spPr>
            <a:xfrm>
              <a:off x="3458062" y="372383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8E4C5A-E8C6-4AE0-B266-9E0DCACAE71A}"/>
                </a:ext>
              </a:extLst>
            </p:cNvPr>
            <p:cNvSpPr/>
            <p:nvPr/>
          </p:nvSpPr>
          <p:spPr>
            <a:xfrm>
              <a:off x="3943784" y="5092646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8514AE4-F775-4195-8B3E-A02AF7115C52}"/>
              </a:ext>
            </a:extLst>
          </p:cNvPr>
          <p:cNvSpPr txBox="1"/>
          <p:nvPr/>
        </p:nvSpPr>
        <p:spPr>
          <a:xfrm>
            <a:off x="473537" y="1520834"/>
            <a:ext cx="666068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Tree of cycles (TOC):</a:t>
            </a:r>
          </a:p>
          <a:p>
            <a:pPr algn="l" rtl="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We say that a graph is a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Tree of cycles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if we can construct it by taking a tree and replace some of its vertices by cycles.</a:t>
            </a:r>
            <a:endParaRPr lang="he-I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9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Main results</a:t>
            </a:r>
            <a:endParaRPr lang="he-I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D366B8-C115-4CDB-9651-CE44251C0CA6}"/>
              </a:ext>
            </a:extLst>
          </p:cNvPr>
          <p:cNvGrpSpPr/>
          <p:nvPr/>
        </p:nvGrpSpPr>
        <p:grpSpPr>
          <a:xfrm>
            <a:off x="9780598" y="2000864"/>
            <a:ext cx="1391920" cy="890814"/>
            <a:chOff x="9780598" y="2000864"/>
            <a:chExt cx="1391920" cy="89081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286694-89C9-402F-880E-4EB2DEA52A63}"/>
                </a:ext>
              </a:extLst>
            </p:cNvPr>
            <p:cNvSpPr/>
            <p:nvPr/>
          </p:nvSpPr>
          <p:spPr>
            <a:xfrm>
              <a:off x="10087139" y="2000864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55BEB0C-F509-4EBD-B3ED-988D901BB4B0}"/>
                </a:ext>
              </a:extLst>
            </p:cNvPr>
            <p:cNvSpPr/>
            <p:nvPr/>
          </p:nvSpPr>
          <p:spPr>
            <a:xfrm>
              <a:off x="10625619" y="2000864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788D1F7-1F63-4E3A-B475-44308E9BF490}"/>
                </a:ext>
              </a:extLst>
            </p:cNvPr>
            <p:cNvSpPr/>
            <p:nvPr/>
          </p:nvSpPr>
          <p:spPr>
            <a:xfrm>
              <a:off x="9780598" y="2586878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6C42015-F1FA-47C0-A6D2-A0155A3399E3}"/>
                </a:ext>
              </a:extLst>
            </p:cNvPr>
            <p:cNvSpPr/>
            <p:nvPr/>
          </p:nvSpPr>
          <p:spPr>
            <a:xfrm>
              <a:off x="10329238" y="2586878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E33CFA0-3F48-4AAE-A7DC-FF0E7A2539B8}"/>
                </a:ext>
              </a:extLst>
            </p:cNvPr>
            <p:cNvSpPr/>
            <p:nvPr/>
          </p:nvSpPr>
          <p:spPr>
            <a:xfrm>
              <a:off x="10877878" y="2586878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E4114D2-EC3F-4BEF-94D9-231FB8803DEE}"/>
                </a:ext>
              </a:extLst>
            </p:cNvPr>
            <p:cNvCxnSpPr/>
            <p:nvPr/>
          </p:nvCxnSpPr>
          <p:spPr>
            <a:xfrm>
              <a:off x="10395278" y="2153264"/>
              <a:ext cx="213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4D2C697-C69B-47A4-B480-F95D130B14A1}"/>
                </a:ext>
              </a:extLst>
            </p:cNvPr>
            <p:cNvCxnSpPr/>
            <p:nvPr/>
          </p:nvCxnSpPr>
          <p:spPr>
            <a:xfrm>
              <a:off x="10645939" y="2728462"/>
              <a:ext cx="213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F0AF7AD-0412-4EBA-BBB7-7F3A92D9564C}"/>
                </a:ext>
              </a:extLst>
            </p:cNvPr>
            <p:cNvCxnSpPr/>
            <p:nvPr/>
          </p:nvCxnSpPr>
          <p:spPr>
            <a:xfrm>
              <a:off x="10097299" y="2739278"/>
              <a:ext cx="213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E03C18-ABF1-4822-8CDE-EC7CBDE9EA3F}"/>
              </a:ext>
            </a:extLst>
          </p:cNvPr>
          <p:cNvGrpSpPr/>
          <p:nvPr/>
        </p:nvGrpSpPr>
        <p:grpSpPr>
          <a:xfrm>
            <a:off x="9960938" y="4452603"/>
            <a:ext cx="1105699" cy="2033780"/>
            <a:chOff x="10075238" y="4452603"/>
            <a:chExt cx="1105699" cy="203378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99C329C-D587-4897-9A68-673D7FC7A215}"/>
                </a:ext>
              </a:extLst>
            </p:cNvPr>
            <p:cNvSpPr/>
            <p:nvPr/>
          </p:nvSpPr>
          <p:spPr>
            <a:xfrm>
              <a:off x="10305422" y="4452603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784EDA9-008B-4641-9F45-F4F5031FCA22}"/>
                </a:ext>
              </a:extLst>
            </p:cNvPr>
            <p:cNvSpPr/>
            <p:nvPr/>
          </p:nvSpPr>
          <p:spPr>
            <a:xfrm>
              <a:off x="10623878" y="4452603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144397-B949-4324-B445-F685560AC24E}"/>
                </a:ext>
              </a:extLst>
            </p:cNvPr>
            <p:cNvSpPr/>
            <p:nvPr/>
          </p:nvSpPr>
          <p:spPr>
            <a:xfrm>
              <a:off x="10337492" y="5055022"/>
              <a:ext cx="581025" cy="4808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D01E4B5-9490-42BD-830C-9B9492996738}"/>
                </a:ext>
              </a:extLst>
            </p:cNvPr>
            <p:cNvSpPr/>
            <p:nvPr/>
          </p:nvSpPr>
          <p:spPr>
            <a:xfrm>
              <a:off x="10337492" y="5203918"/>
              <a:ext cx="581026" cy="1769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5083CBCF-E7FA-428C-ABF7-04C05D1AB3D7}"/>
                </a:ext>
              </a:extLst>
            </p:cNvPr>
            <p:cNvSpPr/>
            <p:nvPr/>
          </p:nvSpPr>
          <p:spPr>
            <a:xfrm>
              <a:off x="10075238" y="5763164"/>
              <a:ext cx="1097280" cy="72321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80F5B32-16B0-42C3-B208-B2DFAA0A6A23}"/>
                </a:ext>
              </a:extLst>
            </p:cNvPr>
            <p:cNvCxnSpPr>
              <a:cxnSpLocks/>
              <a:stCxn id="102" idx="0"/>
            </p:cNvCxnSpPr>
            <p:nvPr/>
          </p:nvCxnSpPr>
          <p:spPr>
            <a:xfrm>
              <a:off x="10623878" y="5763164"/>
              <a:ext cx="0" cy="4510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700FD41-77BB-438F-8339-E15B2D0F29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23878" y="6214248"/>
              <a:ext cx="557059" cy="2721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77B808-F324-4BED-B337-1774BA0BF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01510" y="6214248"/>
              <a:ext cx="522367" cy="2568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Arrow 37">
            <a:extLst>
              <a:ext uri="{FF2B5EF4-FFF2-40B4-BE49-F238E27FC236}">
                <a16:creationId xmlns:a16="http://schemas.microsoft.com/office/drawing/2014/main" id="{512CE0F2-38E2-4B89-A5E5-623DADEF56C3}"/>
              </a:ext>
            </a:extLst>
          </p:cNvPr>
          <p:cNvSpPr/>
          <p:nvPr/>
        </p:nvSpPr>
        <p:spPr>
          <a:xfrm>
            <a:off x="2238032" y="4661976"/>
            <a:ext cx="755082" cy="405199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17EB08-3107-446D-B47A-B30581777EF2}"/>
              </a:ext>
            </a:extLst>
          </p:cNvPr>
          <p:cNvGrpSpPr/>
          <p:nvPr/>
        </p:nvGrpSpPr>
        <p:grpSpPr>
          <a:xfrm>
            <a:off x="498479" y="3715103"/>
            <a:ext cx="1151086" cy="2202436"/>
            <a:chOff x="498479" y="3715103"/>
            <a:chExt cx="1151086" cy="220243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44D8A3-9A5E-4274-A92D-DE58C39FC803}"/>
                </a:ext>
              </a:extLst>
            </p:cNvPr>
            <p:cNvCxnSpPr>
              <a:cxnSpLocks/>
            </p:cNvCxnSpPr>
            <p:nvPr/>
          </p:nvCxnSpPr>
          <p:spPr>
            <a:xfrm>
              <a:off x="498479" y="3720603"/>
              <a:ext cx="569121" cy="6847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55D3564-F340-48C8-BD57-5712FE15E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988" y="3715103"/>
              <a:ext cx="515006" cy="690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320F0AD-C8C9-4B37-B9A7-2EF2B368C61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376" y="4371203"/>
              <a:ext cx="0" cy="815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4EDA1A-1284-4EB7-9A5F-C0C402BEFDDA}"/>
                </a:ext>
              </a:extLst>
            </p:cNvPr>
            <p:cNvCxnSpPr>
              <a:cxnSpLocks/>
            </p:cNvCxnSpPr>
            <p:nvPr/>
          </p:nvCxnSpPr>
          <p:spPr>
            <a:xfrm>
              <a:off x="1067600" y="5171854"/>
              <a:ext cx="581965" cy="7312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E9EFD85-B0D0-4014-B023-91DE7D5DB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893" y="5160969"/>
              <a:ext cx="522679" cy="7565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8A49467-569D-411D-92E7-EF51C60A3E72}"/>
              </a:ext>
            </a:extLst>
          </p:cNvPr>
          <p:cNvGrpSpPr/>
          <p:nvPr/>
        </p:nvGrpSpPr>
        <p:grpSpPr>
          <a:xfrm>
            <a:off x="3458062" y="3715103"/>
            <a:ext cx="1232254" cy="2187984"/>
            <a:chOff x="3458062" y="3715103"/>
            <a:chExt cx="1232254" cy="218798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1388A1-571B-43C8-9CD3-8AD93C8DC8B3}"/>
                </a:ext>
              </a:extLst>
            </p:cNvPr>
            <p:cNvCxnSpPr>
              <a:cxnSpLocks/>
            </p:cNvCxnSpPr>
            <p:nvPr/>
          </p:nvCxnSpPr>
          <p:spPr>
            <a:xfrm>
              <a:off x="3645423" y="3987919"/>
              <a:ext cx="391442" cy="481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BCB5D92-D88B-455E-B176-AE0CA088A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0724" y="3987919"/>
              <a:ext cx="345598" cy="4813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D037C6-A84E-41E1-8BB8-C09746E5C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97058" y="4674436"/>
              <a:ext cx="0" cy="570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D99C5E-1B9F-4219-9FF4-D16B4CC80F5F}"/>
                </a:ext>
              </a:extLst>
            </p:cNvPr>
            <p:cNvCxnSpPr>
              <a:cxnSpLocks/>
            </p:cNvCxnSpPr>
            <p:nvPr/>
          </p:nvCxnSpPr>
          <p:spPr>
            <a:xfrm>
              <a:off x="4182466" y="5372105"/>
              <a:ext cx="360530" cy="5309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3A852D-6745-40F6-B080-F85F8481D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5827" y="5366569"/>
              <a:ext cx="342155" cy="5194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FA5FD5A-306A-46AD-938D-AA82236AAAA1}"/>
                </a:ext>
              </a:extLst>
            </p:cNvPr>
            <p:cNvSpPr/>
            <p:nvPr/>
          </p:nvSpPr>
          <p:spPr>
            <a:xfrm>
              <a:off x="3943784" y="4369636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D8FFE0D-55C2-4C1C-988A-C80585A7E8D6}"/>
                </a:ext>
              </a:extLst>
            </p:cNvPr>
            <p:cNvSpPr/>
            <p:nvPr/>
          </p:nvSpPr>
          <p:spPr>
            <a:xfrm>
              <a:off x="4395676" y="3715103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B8026A-D85F-4BBD-9AD0-04293BA08912}"/>
                </a:ext>
              </a:extLst>
            </p:cNvPr>
            <p:cNvSpPr/>
            <p:nvPr/>
          </p:nvSpPr>
          <p:spPr>
            <a:xfrm>
              <a:off x="3458062" y="372383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8E4C5A-E8C6-4AE0-B266-9E0DCACAE71A}"/>
                </a:ext>
              </a:extLst>
            </p:cNvPr>
            <p:cNvSpPr/>
            <p:nvPr/>
          </p:nvSpPr>
          <p:spPr>
            <a:xfrm>
              <a:off x="3943784" y="5092646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452EB5-59A7-47BE-9307-2F6793835A42}"/>
              </a:ext>
            </a:extLst>
          </p:cNvPr>
          <p:cNvSpPr txBox="1"/>
          <p:nvPr/>
        </p:nvSpPr>
        <p:spPr>
          <a:xfrm>
            <a:off x="9687574" y="1465036"/>
            <a:ext cx="12473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TOC graphs</a:t>
            </a:r>
            <a:endParaRPr lang="he-IL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AAD87F-21A0-4972-A656-D55B8FB4822D}"/>
              </a:ext>
            </a:extLst>
          </p:cNvPr>
          <p:cNvSpPr txBox="1"/>
          <p:nvPr/>
        </p:nvSpPr>
        <p:spPr>
          <a:xfrm>
            <a:off x="9839974" y="4063456"/>
            <a:ext cx="16930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Non TOC graphs</a:t>
            </a:r>
            <a:endParaRPr lang="he-IL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9C41E6-A240-4924-8F1D-2E135DDEC30E}"/>
              </a:ext>
            </a:extLst>
          </p:cNvPr>
          <p:cNvSpPr txBox="1"/>
          <p:nvPr/>
        </p:nvSpPr>
        <p:spPr>
          <a:xfrm>
            <a:off x="473537" y="1520834"/>
            <a:ext cx="666068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Tree of cycles (TOC):</a:t>
            </a:r>
          </a:p>
          <a:p>
            <a:pPr algn="l" rtl="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We say that a graph is a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Tree of cycles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if we can construct it by taking a tree and replace some of its vertices by cycles.</a:t>
            </a:r>
            <a:endParaRPr lang="he-I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43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Main results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7A219C-6BEE-463E-9863-AA75431ADCC7}"/>
                  </a:ext>
                </a:extLst>
              </p:cNvPr>
              <p:cNvSpPr txBox="1"/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nodal count distribution of a TOC Neumann graph with typical lengths is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binoimial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7A219C-6BEE-463E-9863-AA75431A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  <a:blipFill>
                <a:blip r:embed="rId2"/>
                <a:stretch>
                  <a:fillRect l="-2275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29F3926-F6F2-4736-AE87-03A1294A2DC3}"/>
              </a:ext>
            </a:extLst>
          </p:cNvPr>
          <p:cNvSpPr txBox="1"/>
          <p:nvPr/>
        </p:nvSpPr>
        <p:spPr>
          <a:xfrm>
            <a:off x="473537" y="1520835"/>
            <a:ext cx="56224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TOC:</a:t>
            </a:r>
          </a:p>
          <a:p>
            <a:pPr algn="l" rtl="0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taking a tree and replace some of its vertices by cycles.</a:t>
            </a:r>
            <a:endParaRPr lang="he-I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28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/>
                  <a:t>   </a:t>
                </a:r>
                <a:r>
                  <a:rPr lang="en-US" dirty="0"/>
                  <a:t>examples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622F4932-DB7F-4234-9899-41DD3E120089}"/>
              </a:ext>
            </a:extLst>
          </p:cNvPr>
          <p:cNvSpPr/>
          <p:nvPr/>
        </p:nvSpPr>
        <p:spPr>
          <a:xfrm>
            <a:off x="10076979" y="2056662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B93DD4-3DD4-401B-A6C4-39DEE845C870}"/>
              </a:ext>
            </a:extLst>
          </p:cNvPr>
          <p:cNvSpPr/>
          <p:nvPr/>
        </p:nvSpPr>
        <p:spPr>
          <a:xfrm>
            <a:off x="10615459" y="2056662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7013BA-CDE9-45CA-AADD-94E7EB4C7952}"/>
              </a:ext>
            </a:extLst>
          </p:cNvPr>
          <p:cNvCxnSpPr/>
          <p:nvPr/>
        </p:nvCxnSpPr>
        <p:spPr>
          <a:xfrm>
            <a:off x="10385118" y="2209062"/>
            <a:ext cx="213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638896-7585-430F-B170-65D58EB85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74" y="1520834"/>
            <a:ext cx="2613520" cy="1790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8DF9B1-C869-4C95-8084-E73C09355D79}"/>
                  </a:ext>
                </a:extLst>
              </p:cNvPr>
              <p:cNvSpPr txBox="1"/>
              <p:nvPr/>
            </p:nvSpPr>
            <p:spPr>
              <a:xfrm>
                <a:off x="6804842" y="1349865"/>
                <a:ext cx="1198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8DF9B1-C869-4C95-8084-E73C0935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2" y="1349865"/>
                <a:ext cx="119822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BF05889-3C00-4113-A0A8-076D48B31C54}"/>
              </a:ext>
            </a:extLst>
          </p:cNvPr>
          <p:cNvSpPr txBox="1"/>
          <p:nvPr/>
        </p:nvSpPr>
        <p:spPr>
          <a:xfrm>
            <a:off x="7741919" y="3098328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5A6AA9-FA71-4094-A1BC-761D9D439E82}"/>
              </a:ext>
            </a:extLst>
          </p:cNvPr>
          <p:cNvSpPr txBox="1"/>
          <p:nvPr/>
        </p:nvSpPr>
        <p:spPr>
          <a:xfrm>
            <a:off x="8410210" y="3098328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2DFAFC-3F03-476B-BF18-5D5B8173FF57}"/>
              </a:ext>
            </a:extLst>
          </p:cNvPr>
          <p:cNvSpPr txBox="1"/>
          <p:nvPr/>
        </p:nvSpPr>
        <p:spPr>
          <a:xfrm>
            <a:off x="9116110" y="30983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81A8B4-DBE5-4B04-A201-AA7D448D5CA8}"/>
                  </a:ext>
                </a:extLst>
              </p:cNvPr>
              <p:cNvSpPr txBox="1"/>
              <p:nvPr/>
            </p:nvSpPr>
            <p:spPr>
              <a:xfrm>
                <a:off x="7241076" y="2361462"/>
                <a:ext cx="217054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81A8B4-DBE5-4B04-A201-AA7D448D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076" y="2361462"/>
                <a:ext cx="217054" cy="500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ED6E4A-C636-4EC3-AB36-A5C300CC4B56}"/>
                  </a:ext>
                </a:extLst>
              </p:cNvPr>
              <p:cNvSpPr txBox="1"/>
              <p:nvPr/>
            </p:nvSpPr>
            <p:spPr>
              <a:xfrm>
                <a:off x="7241076" y="1729102"/>
                <a:ext cx="217054" cy="33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ED6E4A-C636-4EC3-AB36-A5C300CC4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076" y="1729102"/>
                <a:ext cx="217054" cy="3313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CACA35-2578-49FB-A61C-0017A5B63B48}"/>
                  </a:ext>
                </a:extLst>
              </p:cNvPr>
              <p:cNvSpPr txBox="1"/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nodal count distribution of a TOC Neumann graph with typical lengths is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binoimial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CACA35-2578-49FB-A61C-0017A5B63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  <a:blipFill>
                <a:blip r:embed="rId8"/>
                <a:stretch>
                  <a:fillRect l="-2275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55584FF-B889-4ADE-8E49-E1BFBCD7AEC0}"/>
              </a:ext>
            </a:extLst>
          </p:cNvPr>
          <p:cNvSpPr txBox="1"/>
          <p:nvPr/>
        </p:nvSpPr>
        <p:spPr>
          <a:xfrm>
            <a:off x="473537" y="1520835"/>
            <a:ext cx="56224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TOC:</a:t>
            </a:r>
          </a:p>
          <a:p>
            <a:pPr algn="l" rtl="0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taking a tree and replace some of its vertices by cycles.</a:t>
            </a:r>
            <a:endParaRPr lang="he-I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146102-AFA6-4B8B-A161-9AAC1A62E47A}"/>
              </a:ext>
            </a:extLst>
          </p:cNvPr>
          <p:cNvSpPr txBox="1"/>
          <p:nvPr/>
        </p:nvSpPr>
        <p:spPr>
          <a:xfrm>
            <a:off x="9677414" y="1520834"/>
            <a:ext cx="11576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TOC graph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2065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/>
                  <a:t>   </a:t>
                </a:r>
                <a:r>
                  <a:rPr lang="en-US" dirty="0"/>
                  <a:t>examples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9FD0FA7-7157-4E12-9B37-27C12E019989}"/>
              </a:ext>
            </a:extLst>
          </p:cNvPr>
          <p:cNvSpPr txBox="1"/>
          <p:nvPr/>
        </p:nvSpPr>
        <p:spPr>
          <a:xfrm>
            <a:off x="9677414" y="1520834"/>
            <a:ext cx="11576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TOC graph</a:t>
            </a:r>
            <a:endParaRPr lang="he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2F4932-DB7F-4234-9899-41DD3E120089}"/>
              </a:ext>
            </a:extLst>
          </p:cNvPr>
          <p:cNvSpPr/>
          <p:nvPr/>
        </p:nvSpPr>
        <p:spPr>
          <a:xfrm>
            <a:off x="10076979" y="2056662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B93DD4-3DD4-401B-A6C4-39DEE845C870}"/>
              </a:ext>
            </a:extLst>
          </p:cNvPr>
          <p:cNvSpPr/>
          <p:nvPr/>
        </p:nvSpPr>
        <p:spPr>
          <a:xfrm>
            <a:off x="10615459" y="2056662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7013BA-CDE9-45CA-AADD-94E7EB4C7952}"/>
              </a:ext>
            </a:extLst>
          </p:cNvPr>
          <p:cNvCxnSpPr/>
          <p:nvPr/>
        </p:nvCxnSpPr>
        <p:spPr>
          <a:xfrm>
            <a:off x="10385118" y="2209062"/>
            <a:ext cx="213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A67877C-D9A2-4264-84F3-5779340EBF88}"/>
              </a:ext>
            </a:extLst>
          </p:cNvPr>
          <p:cNvSpPr/>
          <p:nvPr/>
        </p:nvSpPr>
        <p:spPr>
          <a:xfrm>
            <a:off x="10295262" y="4508401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DC63F7-A368-406A-A55D-0D1937DB5E84}"/>
              </a:ext>
            </a:extLst>
          </p:cNvPr>
          <p:cNvSpPr/>
          <p:nvPr/>
        </p:nvSpPr>
        <p:spPr>
          <a:xfrm>
            <a:off x="10613718" y="4508401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BF8A8-0403-4043-B2FC-67F8E5FCBF84}"/>
              </a:ext>
            </a:extLst>
          </p:cNvPr>
          <p:cNvSpPr txBox="1"/>
          <p:nvPr/>
        </p:nvSpPr>
        <p:spPr>
          <a:xfrm>
            <a:off x="9599902" y="3924229"/>
            <a:ext cx="16561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Non TOC graph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38896-7585-430F-B170-65D58EB85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74" y="1520834"/>
            <a:ext cx="2613520" cy="1790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8DFBBB-37AE-493E-8B32-7A449A03E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94" y="3910732"/>
            <a:ext cx="2613520" cy="1804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8DF9B1-C869-4C95-8084-E73C09355D79}"/>
                  </a:ext>
                </a:extLst>
              </p:cNvPr>
              <p:cNvSpPr txBox="1"/>
              <p:nvPr/>
            </p:nvSpPr>
            <p:spPr>
              <a:xfrm>
                <a:off x="6804842" y="1349865"/>
                <a:ext cx="1198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8DF9B1-C869-4C95-8084-E73C0935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2" y="1349865"/>
                <a:ext cx="119822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BF05889-3C00-4113-A0A8-076D48B31C54}"/>
              </a:ext>
            </a:extLst>
          </p:cNvPr>
          <p:cNvSpPr txBox="1"/>
          <p:nvPr/>
        </p:nvSpPr>
        <p:spPr>
          <a:xfrm>
            <a:off x="7741919" y="3098328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5A6AA9-FA71-4094-A1BC-761D9D439E82}"/>
              </a:ext>
            </a:extLst>
          </p:cNvPr>
          <p:cNvSpPr txBox="1"/>
          <p:nvPr/>
        </p:nvSpPr>
        <p:spPr>
          <a:xfrm>
            <a:off x="8410210" y="3098328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2DFAFC-3F03-476B-BF18-5D5B8173FF57}"/>
              </a:ext>
            </a:extLst>
          </p:cNvPr>
          <p:cNvSpPr txBox="1"/>
          <p:nvPr/>
        </p:nvSpPr>
        <p:spPr>
          <a:xfrm>
            <a:off x="9116110" y="30983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81A8B4-DBE5-4B04-A201-AA7D448D5CA8}"/>
                  </a:ext>
                </a:extLst>
              </p:cNvPr>
              <p:cNvSpPr txBox="1"/>
              <p:nvPr/>
            </p:nvSpPr>
            <p:spPr>
              <a:xfrm>
                <a:off x="7241076" y="2361462"/>
                <a:ext cx="217054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81A8B4-DBE5-4B04-A201-AA7D448D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076" y="2361462"/>
                <a:ext cx="217054" cy="500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ED6E4A-C636-4EC3-AB36-A5C300CC4B56}"/>
                  </a:ext>
                </a:extLst>
              </p:cNvPr>
              <p:cNvSpPr txBox="1"/>
              <p:nvPr/>
            </p:nvSpPr>
            <p:spPr>
              <a:xfrm>
                <a:off x="7241076" y="1729102"/>
                <a:ext cx="217054" cy="33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ED6E4A-C636-4EC3-AB36-A5C300CC4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076" y="1729102"/>
                <a:ext cx="217054" cy="3313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F2F6A0-E6ED-442E-8561-D4553AEADEAD}"/>
                  </a:ext>
                </a:extLst>
              </p:cNvPr>
              <p:cNvSpPr txBox="1"/>
              <p:nvPr/>
            </p:nvSpPr>
            <p:spPr>
              <a:xfrm>
                <a:off x="6766926" y="3737465"/>
                <a:ext cx="1198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F2F6A0-E6ED-442E-8561-D4553AEAD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26" y="3737465"/>
                <a:ext cx="119822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C7D9A55-C19A-4012-8DD9-553FBE5D1928}"/>
              </a:ext>
            </a:extLst>
          </p:cNvPr>
          <p:cNvSpPr txBox="1"/>
          <p:nvPr/>
        </p:nvSpPr>
        <p:spPr>
          <a:xfrm>
            <a:off x="7704003" y="5485928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4DA000-CD77-4522-BAD1-783D32D1E5EB}"/>
              </a:ext>
            </a:extLst>
          </p:cNvPr>
          <p:cNvSpPr txBox="1"/>
          <p:nvPr/>
        </p:nvSpPr>
        <p:spPr>
          <a:xfrm>
            <a:off x="8372294" y="5485928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12F99C-4D67-4B25-BB00-3348C4259102}"/>
              </a:ext>
            </a:extLst>
          </p:cNvPr>
          <p:cNvSpPr txBox="1"/>
          <p:nvPr/>
        </p:nvSpPr>
        <p:spPr>
          <a:xfrm>
            <a:off x="9078194" y="54859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54CAC3-81FD-4899-AF8F-26576779D4D5}"/>
                  </a:ext>
                </a:extLst>
              </p:cNvPr>
              <p:cNvSpPr txBox="1"/>
              <p:nvPr/>
            </p:nvSpPr>
            <p:spPr>
              <a:xfrm>
                <a:off x="7186899" y="4599930"/>
                <a:ext cx="217054" cy="33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54CAC3-81FD-4899-AF8F-26576779D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899" y="4599930"/>
                <a:ext cx="217054" cy="331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595FEE-4A18-4946-AB5E-F5D33197FB33}"/>
                  </a:ext>
                </a:extLst>
              </p:cNvPr>
              <p:cNvSpPr txBox="1"/>
              <p:nvPr/>
            </p:nvSpPr>
            <p:spPr>
              <a:xfrm>
                <a:off x="7188882" y="3962252"/>
                <a:ext cx="2170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595FEE-4A18-4946-AB5E-F5D33197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882" y="3962252"/>
                <a:ext cx="21705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CEE34-3C1A-4A9E-8107-E7C4CB79D904}"/>
                  </a:ext>
                </a:extLst>
              </p:cNvPr>
              <p:cNvSpPr txBox="1"/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nodal count distribution of a TOC Neumann graph with typical lengths is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binoimial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CEE34-3C1A-4A9E-8107-E7C4CB79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  <a:blipFill>
                <a:blip r:embed="rId11"/>
                <a:stretch>
                  <a:fillRect l="-2275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881D0DC-9291-4268-9DA2-BF9FBAFB9994}"/>
              </a:ext>
            </a:extLst>
          </p:cNvPr>
          <p:cNvSpPr txBox="1"/>
          <p:nvPr/>
        </p:nvSpPr>
        <p:spPr>
          <a:xfrm>
            <a:off x="473537" y="1520835"/>
            <a:ext cx="56224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TOC:</a:t>
            </a:r>
          </a:p>
          <a:p>
            <a:pPr algn="l" rtl="0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taking a tree and replace some of its vertices by cycles.</a:t>
            </a:r>
            <a:endParaRPr lang="he-I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84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/>
                  <a:t>   </a:t>
                </a:r>
                <a:r>
                  <a:rPr lang="en-US" dirty="0"/>
                  <a:t>examples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55690C-DB53-474C-BF6C-03DCA1EF6C46}"/>
              </a:ext>
            </a:extLst>
          </p:cNvPr>
          <p:cNvSpPr txBox="1"/>
          <p:nvPr/>
        </p:nvSpPr>
        <p:spPr>
          <a:xfrm>
            <a:off x="9639930" y="1520834"/>
            <a:ext cx="11576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TOC graph</a:t>
            </a:r>
            <a:endParaRPr lang="he-I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10B9E3-3B91-4D45-9ACC-050E32111D3A}"/>
              </a:ext>
            </a:extLst>
          </p:cNvPr>
          <p:cNvSpPr/>
          <p:nvPr/>
        </p:nvSpPr>
        <p:spPr>
          <a:xfrm>
            <a:off x="9856458" y="2061576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F35648-28C5-424F-A5B6-221E8704ACBD}"/>
              </a:ext>
            </a:extLst>
          </p:cNvPr>
          <p:cNvSpPr/>
          <p:nvPr/>
        </p:nvSpPr>
        <p:spPr>
          <a:xfrm>
            <a:off x="10405098" y="2061576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29D1A1-9BA6-4308-BA82-00BDFAAACE8D}"/>
              </a:ext>
            </a:extLst>
          </p:cNvPr>
          <p:cNvSpPr/>
          <p:nvPr/>
        </p:nvSpPr>
        <p:spPr>
          <a:xfrm>
            <a:off x="10953738" y="2061576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3B0ABF-F6CF-4563-A966-8B0C093F1D60}"/>
              </a:ext>
            </a:extLst>
          </p:cNvPr>
          <p:cNvCxnSpPr/>
          <p:nvPr/>
        </p:nvCxnSpPr>
        <p:spPr>
          <a:xfrm>
            <a:off x="10721799" y="2203160"/>
            <a:ext cx="213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9D3062-3BA6-401D-9C66-74049830FC64}"/>
              </a:ext>
            </a:extLst>
          </p:cNvPr>
          <p:cNvCxnSpPr/>
          <p:nvPr/>
        </p:nvCxnSpPr>
        <p:spPr>
          <a:xfrm>
            <a:off x="10173159" y="2213976"/>
            <a:ext cx="213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0DA8EDB-04D3-41B2-B4CE-CF7B4F958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516293"/>
            <a:ext cx="2501460" cy="1856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F4CD0B-09C6-41EE-9056-1B15D5DF6F9A}"/>
                  </a:ext>
                </a:extLst>
              </p:cNvPr>
              <p:cNvSpPr txBox="1"/>
              <p:nvPr/>
            </p:nvSpPr>
            <p:spPr>
              <a:xfrm>
                <a:off x="6804842" y="1349865"/>
                <a:ext cx="1198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F4CD0B-09C6-41EE-9056-1B15D5DF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2" y="1349865"/>
                <a:ext cx="119822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F25B340-80A7-4E7D-BAAC-E23948D82C49}"/>
              </a:ext>
            </a:extLst>
          </p:cNvPr>
          <p:cNvSpPr txBox="1"/>
          <p:nvPr/>
        </p:nvSpPr>
        <p:spPr>
          <a:xfrm>
            <a:off x="7598141" y="30983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226223-BD81-4942-ABA9-CBD647C05514}"/>
              </a:ext>
            </a:extLst>
          </p:cNvPr>
          <p:cNvSpPr txBox="1"/>
          <p:nvPr/>
        </p:nvSpPr>
        <p:spPr>
          <a:xfrm>
            <a:off x="8098587" y="30983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0B7493-5F9B-48A8-B2BF-F9C5F7830F8D}"/>
              </a:ext>
            </a:extLst>
          </p:cNvPr>
          <p:cNvSpPr txBox="1"/>
          <p:nvPr/>
        </p:nvSpPr>
        <p:spPr>
          <a:xfrm>
            <a:off x="8567418" y="30983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80CFA0-3F0C-45E5-BA40-F637AD88F009}"/>
                  </a:ext>
                </a:extLst>
              </p:cNvPr>
              <p:cNvSpPr txBox="1"/>
              <p:nvPr/>
            </p:nvSpPr>
            <p:spPr>
              <a:xfrm>
                <a:off x="7209906" y="2597654"/>
                <a:ext cx="217054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80CFA0-3F0C-45E5-BA40-F637AD88F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906" y="2597654"/>
                <a:ext cx="217054" cy="500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3DDF81-38F7-4C5E-B7D9-F191AD9B54FA}"/>
                  </a:ext>
                </a:extLst>
              </p:cNvPr>
              <p:cNvSpPr txBox="1"/>
              <p:nvPr/>
            </p:nvSpPr>
            <p:spPr>
              <a:xfrm>
                <a:off x="7199364" y="1857116"/>
                <a:ext cx="217054" cy="33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3DDF81-38F7-4C5E-B7D9-F191AD9B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64" y="1857116"/>
                <a:ext cx="217054" cy="3313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E75A402C-55BB-42D7-8722-A483CBCC6E0B}"/>
              </a:ext>
            </a:extLst>
          </p:cNvPr>
          <p:cNvSpPr txBox="1"/>
          <p:nvPr/>
        </p:nvSpPr>
        <p:spPr>
          <a:xfrm>
            <a:off x="9060939" y="3090636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999C9D-E889-4EE5-82E2-DE910ADEE0EE}"/>
                  </a:ext>
                </a:extLst>
              </p:cNvPr>
              <p:cNvSpPr txBox="1"/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nodal count distribution of a TOC Neumann graph with typical lengths is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binoimial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999C9D-E889-4EE5-82E2-DE910ADEE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  <a:blipFill>
                <a:blip r:embed="rId8"/>
                <a:stretch>
                  <a:fillRect l="-2275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CF8A2C8-EB4E-452C-B374-555F2391A4F1}"/>
              </a:ext>
            </a:extLst>
          </p:cNvPr>
          <p:cNvSpPr txBox="1"/>
          <p:nvPr/>
        </p:nvSpPr>
        <p:spPr>
          <a:xfrm>
            <a:off x="473537" y="1520835"/>
            <a:ext cx="56224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TOC:</a:t>
            </a:r>
          </a:p>
          <a:p>
            <a:pPr algn="l" rtl="0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taking a tree and replace some of its vertices by cycles.</a:t>
            </a:r>
            <a:endParaRPr lang="he-I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33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/>
                  <a:t>   </a:t>
                </a:r>
                <a:r>
                  <a:rPr lang="en-US" dirty="0"/>
                  <a:t>examples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E10B9E3-3B91-4D45-9ACC-050E32111D3A}"/>
              </a:ext>
            </a:extLst>
          </p:cNvPr>
          <p:cNvSpPr/>
          <p:nvPr/>
        </p:nvSpPr>
        <p:spPr>
          <a:xfrm>
            <a:off x="9856458" y="2061576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F35648-28C5-424F-A5B6-221E8704ACBD}"/>
              </a:ext>
            </a:extLst>
          </p:cNvPr>
          <p:cNvSpPr/>
          <p:nvPr/>
        </p:nvSpPr>
        <p:spPr>
          <a:xfrm>
            <a:off x="10405098" y="2061576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29D1A1-9BA6-4308-BA82-00BDFAAACE8D}"/>
              </a:ext>
            </a:extLst>
          </p:cNvPr>
          <p:cNvSpPr/>
          <p:nvPr/>
        </p:nvSpPr>
        <p:spPr>
          <a:xfrm>
            <a:off x="10953738" y="2061576"/>
            <a:ext cx="294640" cy="3048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3B0ABF-F6CF-4563-A966-8B0C093F1D60}"/>
              </a:ext>
            </a:extLst>
          </p:cNvPr>
          <p:cNvCxnSpPr/>
          <p:nvPr/>
        </p:nvCxnSpPr>
        <p:spPr>
          <a:xfrm>
            <a:off x="10721799" y="2203160"/>
            <a:ext cx="213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9D3062-3BA6-401D-9C66-74049830FC64}"/>
              </a:ext>
            </a:extLst>
          </p:cNvPr>
          <p:cNvCxnSpPr/>
          <p:nvPr/>
        </p:nvCxnSpPr>
        <p:spPr>
          <a:xfrm>
            <a:off x="10173159" y="2213976"/>
            <a:ext cx="213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A609045-58E6-41C3-B1A1-55E9C8C71E0E}"/>
              </a:ext>
            </a:extLst>
          </p:cNvPr>
          <p:cNvSpPr/>
          <p:nvPr/>
        </p:nvSpPr>
        <p:spPr>
          <a:xfrm>
            <a:off x="10431286" y="4273579"/>
            <a:ext cx="581025" cy="4808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0A4CCF-67B7-44DB-9987-08ED1C37BAE1}"/>
              </a:ext>
            </a:extLst>
          </p:cNvPr>
          <p:cNvSpPr/>
          <p:nvPr/>
        </p:nvSpPr>
        <p:spPr>
          <a:xfrm>
            <a:off x="10431286" y="4422475"/>
            <a:ext cx="581026" cy="1769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90AAF9A-E48B-497E-88AD-3D9ACA29E4F9}"/>
              </a:ext>
            </a:extLst>
          </p:cNvPr>
          <p:cNvSpPr/>
          <p:nvPr/>
        </p:nvSpPr>
        <p:spPr>
          <a:xfrm>
            <a:off x="7562186" y="4060865"/>
            <a:ext cx="1097280" cy="72321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2CC1AB-1A22-42D8-A2B3-6F038274BA2B}"/>
              </a:ext>
            </a:extLst>
          </p:cNvPr>
          <p:cNvCxnSpPr>
            <a:cxnSpLocks/>
            <a:stCxn id="23" idx="0"/>
          </p:cNvCxnSpPr>
          <p:nvPr/>
        </p:nvCxnSpPr>
        <p:spPr>
          <a:xfrm>
            <a:off x="8110826" y="4060865"/>
            <a:ext cx="0" cy="451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4A3877-E991-4B41-A669-E0A976F3E76F}"/>
              </a:ext>
            </a:extLst>
          </p:cNvPr>
          <p:cNvCxnSpPr>
            <a:cxnSpLocks/>
          </p:cNvCxnSpPr>
          <p:nvPr/>
        </p:nvCxnSpPr>
        <p:spPr>
          <a:xfrm flipH="1" flipV="1">
            <a:off x="8110826" y="4511949"/>
            <a:ext cx="557059" cy="272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25225-3F2D-4CCC-82EE-EF04B6065E49}"/>
              </a:ext>
            </a:extLst>
          </p:cNvPr>
          <p:cNvCxnSpPr>
            <a:cxnSpLocks/>
          </p:cNvCxnSpPr>
          <p:nvPr/>
        </p:nvCxnSpPr>
        <p:spPr>
          <a:xfrm flipH="1">
            <a:off x="7588458" y="4511949"/>
            <a:ext cx="522367" cy="256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C46B509-8782-4248-A400-7A26B9786833}"/>
              </a:ext>
            </a:extLst>
          </p:cNvPr>
          <p:cNvSpPr txBox="1"/>
          <p:nvPr/>
        </p:nvSpPr>
        <p:spPr>
          <a:xfrm>
            <a:off x="9562418" y="3690549"/>
            <a:ext cx="16930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Non TOC graphs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A8EDB-04D3-41B2-B4CE-CF7B4F958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516293"/>
            <a:ext cx="2501460" cy="18567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FE2D8F-E1B0-4CB7-A76D-81A2B1C2CB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5907" b="8340"/>
          <a:stretch/>
        </p:blipFill>
        <p:spPr>
          <a:xfrm>
            <a:off x="9777547" y="4973229"/>
            <a:ext cx="2101863" cy="17018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147A70-297B-4AA7-9967-029CDB1523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5912" b="9217"/>
          <a:stretch/>
        </p:blipFill>
        <p:spPr>
          <a:xfrm>
            <a:off x="7112000" y="4973229"/>
            <a:ext cx="2074999" cy="168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F4CD0B-09C6-41EE-9056-1B15D5DF6F9A}"/>
                  </a:ext>
                </a:extLst>
              </p:cNvPr>
              <p:cNvSpPr txBox="1"/>
              <p:nvPr/>
            </p:nvSpPr>
            <p:spPr>
              <a:xfrm>
                <a:off x="6804842" y="1349865"/>
                <a:ext cx="1198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F4CD0B-09C6-41EE-9056-1B15D5DF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2" y="1349865"/>
                <a:ext cx="1198222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F25B340-80A7-4E7D-BAAC-E23948D82C49}"/>
              </a:ext>
            </a:extLst>
          </p:cNvPr>
          <p:cNvSpPr txBox="1"/>
          <p:nvPr/>
        </p:nvSpPr>
        <p:spPr>
          <a:xfrm>
            <a:off x="7598141" y="30983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226223-BD81-4942-ABA9-CBD647C05514}"/>
              </a:ext>
            </a:extLst>
          </p:cNvPr>
          <p:cNvSpPr txBox="1"/>
          <p:nvPr/>
        </p:nvSpPr>
        <p:spPr>
          <a:xfrm>
            <a:off x="8098587" y="30983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0B7493-5F9B-48A8-B2BF-F9C5F7830F8D}"/>
              </a:ext>
            </a:extLst>
          </p:cNvPr>
          <p:cNvSpPr txBox="1"/>
          <p:nvPr/>
        </p:nvSpPr>
        <p:spPr>
          <a:xfrm>
            <a:off x="8567418" y="3098327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80CFA0-3F0C-45E5-BA40-F637AD88F009}"/>
                  </a:ext>
                </a:extLst>
              </p:cNvPr>
              <p:cNvSpPr txBox="1"/>
              <p:nvPr/>
            </p:nvSpPr>
            <p:spPr>
              <a:xfrm>
                <a:off x="7209906" y="2597654"/>
                <a:ext cx="217054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80CFA0-3F0C-45E5-BA40-F637AD88F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906" y="2597654"/>
                <a:ext cx="217054" cy="500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3DDF81-38F7-4C5E-B7D9-F191AD9B54FA}"/>
                  </a:ext>
                </a:extLst>
              </p:cNvPr>
              <p:cNvSpPr txBox="1"/>
              <p:nvPr/>
            </p:nvSpPr>
            <p:spPr>
              <a:xfrm>
                <a:off x="7199364" y="1857116"/>
                <a:ext cx="217054" cy="33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3DDF81-38F7-4C5E-B7D9-F191AD9B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64" y="1857116"/>
                <a:ext cx="217054" cy="331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E75A402C-55BB-42D7-8722-A483CBCC6E0B}"/>
              </a:ext>
            </a:extLst>
          </p:cNvPr>
          <p:cNvSpPr txBox="1"/>
          <p:nvPr/>
        </p:nvSpPr>
        <p:spPr>
          <a:xfrm>
            <a:off x="9060939" y="3090636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9714E9-87D1-47B5-A824-9BAF906F5295}"/>
                  </a:ext>
                </a:extLst>
              </p:cNvPr>
              <p:cNvSpPr txBox="1"/>
              <p:nvPr/>
            </p:nvSpPr>
            <p:spPr>
              <a:xfrm>
                <a:off x="9255502" y="4828569"/>
                <a:ext cx="1198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9714E9-87D1-47B5-A824-9BAF906F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502" y="4828569"/>
                <a:ext cx="1198222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85A7F16-499E-4C18-9F6C-BD0B025C80FD}"/>
              </a:ext>
            </a:extLst>
          </p:cNvPr>
          <p:cNvSpPr txBox="1"/>
          <p:nvPr/>
        </p:nvSpPr>
        <p:spPr>
          <a:xfrm>
            <a:off x="10048801" y="6577031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B8D26A-C082-4DF1-A1DD-0BD1D7BC40C6}"/>
              </a:ext>
            </a:extLst>
          </p:cNvPr>
          <p:cNvSpPr txBox="1"/>
          <p:nvPr/>
        </p:nvSpPr>
        <p:spPr>
          <a:xfrm>
            <a:off x="10549247" y="6577031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F39466-7782-4676-9829-87DA859581C8}"/>
              </a:ext>
            </a:extLst>
          </p:cNvPr>
          <p:cNvSpPr txBox="1"/>
          <p:nvPr/>
        </p:nvSpPr>
        <p:spPr>
          <a:xfrm>
            <a:off x="11018078" y="6577031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A4917A-49DF-457D-9F53-D7248CCAAC23}"/>
                  </a:ext>
                </a:extLst>
              </p:cNvPr>
              <p:cNvSpPr txBox="1"/>
              <p:nvPr/>
            </p:nvSpPr>
            <p:spPr>
              <a:xfrm>
                <a:off x="9660566" y="6076358"/>
                <a:ext cx="217054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A4917A-49DF-457D-9F53-D7248CCAA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566" y="6076358"/>
                <a:ext cx="217054" cy="5005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B57E866-5D45-4105-9B8A-BBAB87BDA4AE}"/>
                  </a:ext>
                </a:extLst>
              </p:cNvPr>
              <p:cNvSpPr txBox="1"/>
              <p:nvPr/>
            </p:nvSpPr>
            <p:spPr>
              <a:xfrm>
                <a:off x="9650024" y="5335820"/>
                <a:ext cx="217054" cy="33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B57E866-5D45-4105-9B8A-BBAB87BDA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024" y="5335820"/>
                <a:ext cx="217054" cy="3313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001D4FE2-87B2-499D-BCA7-BC88F1DE4BFA}"/>
              </a:ext>
            </a:extLst>
          </p:cNvPr>
          <p:cNvSpPr txBox="1"/>
          <p:nvPr/>
        </p:nvSpPr>
        <p:spPr>
          <a:xfrm>
            <a:off x="11511599" y="6569340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394B3B6-9345-40D0-9AAD-6BCFE97ADB23}"/>
                  </a:ext>
                </a:extLst>
              </p:cNvPr>
              <p:cNvSpPr txBox="1"/>
              <p:nvPr/>
            </p:nvSpPr>
            <p:spPr>
              <a:xfrm>
                <a:off x="6549455" y="4836287"/>
                <a:ext cx="1198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394B3B6-9345-40D0-9AAD-6BCFE97AD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455" y="4836287"/>
                <a:ext cx="1198222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8BB45AE-D6DF-44F9-B7B8-18D5970D19AC}"/>
              </a:ext>
            </a:extLst>
          </p:cNvPr>
          <p:cNvSpPr txBox="1"/>
          <p:nvPr/>
        </p:nvSpPr>
        <p:spPr>
          <a:xfrm>
            <a:off x="7342754" y="6584749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E3B138-DB09-47F9-896C-5FFE8673C2F0}"/>
              </a:ext>
            </a:extLst>
          </p:cNvPr>
          <p:cNvSpPr txBox="1"/>
          <p:nvPr/>
        </p:nvSpPr>
        <p:spPr>
          <a:xfrm>
            <a:off x="7843200" y="6584749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ADCF42-628F-41C2-883C-52CEABC1A64F}"/>
              </a:ext>
            </a:extLst>
          </p:cNvPr>
          <p:cNvSpPr txBox="1"/>
          <p:nvPr/>
        </p:nvSpPr>
        <p:spPr>
          <a:xfrm>
            <a:off x="8312031" y="6584749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40D4A0-0FDA-45F4-A8B9-6CB20CE6A787}"/>
                  </a:ext>
                </a:extLst>
              </p:cNvPr>
              <p:cNvSpPr txBox="1"/>
              <p:nvPr/>
            </p:nvSpPr>
            <p:spPr>
              <a:xfrm>
                <a:off x="6954519" y="6084076"/>
                <a:ext cx="217054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40D4A0-0FDA-45F4-A8B9-6CB20CE6A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519" y="6084076"/>
                <a:ext cx="217054" cy="500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67528CC-49A3-4DD8-9DA5-D677F2B525E6}"/>
                  </a:ext>
                </a:extLst>
              </p:cNvPr>
              <p:cNvSpPr txBox="1"/>
              <p:nvPr/>
            </p:nvSpPr>
            <p:spPr>
              <a:xfrm>
                <a:off x="6943977" y="5343538"/>
                <a:ext cx="217054" cy="33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67528CC-49A3-4DD8-9DA5-D677F2B52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77" y="5343538"/>
                <a:ext cx="217054" cy="331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106BC97-46F1-4F49-AD81-96CBDAF4865F}"/>
              </a:ext>
            </a:extLst>
          </p:cNvPr>
          <p:cNvSpPr txBox="1"/>
          <p:nvPr/>
        </p:nvSpPr>
        <p:spPr>
          <a:xfrm>
            <a:off x="8805552" y="6577058"/>
            <a:ext cx="1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765AB8-D873-4D01-8A22-E2FC452C743B}"/>
                  </a:ext>
                </a:extLst>
              </p:cNvPr>
              <p:cNvSpPr txBox="1"/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#1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[A, Band,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Berkolaiko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nodal count distribution of a TOC Neumann graph with typical lengths is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binoimial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765AB8-D873-4D01-8A22-E2FC452C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37" y="2715688"/>
                <a:ext cx="5622463" cy="2515240"/>
              </a:xfrm>
              <a:prstGeom prst="rect">
                <a:avLst/>
              </a:prstGeom>
              <a:blipFill>
                <a:blip r:embed="rId12"/>
                <a:stretch>
                  <a:fillRect l="-2275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4C59ECD-1B22-4EF1-B0B8-10BA8D1FB0C9}"/>
              </a:ext>
            </a:extLst>
          </p:cNvPr>
          <p:cNvSpPr txBox="1"/>
          <p:nvPr/>
        </p:nvSpPr>
        <p:spPr>
          <a:xfrm>
            <a:off x="473537" y="1520835"/>
            <a:ext cx="56224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TOC:</a:t>
            </a:r>
          </a:p>
          <a:p>
            <a:pPr algn="l" rtl="0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taking a tree and replace some of its vertices by cycles.</a:t>
            </a:r>
            <a:endParaRPr lang="he-I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284099-D08D-4776-9EEB-BFE22E533196}"/>
              </a:ext>
            </a:extLst>
          </p:cNvPr>
          <p:cNvSpPr txBox="1"/>
          <p:nvPr/>
        </p:nvSpPr>
        <p:spPr>
          <a:xfrm>
            <a:off x="9677414" y="1520834"/>
            <a:ext cx="11576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TOC graph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6227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Main tools</a:t>
            </a:r>
            <a:br>
              <a:rPr lang="en-US" dirty="0"/>
            </a:br>
            <a:r>
              <a:rPr lang="en-US" sz="2800" dirty="0"/>
              <a:t>(and some nice mathematics)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200" dirty="0"/>
              <a:t>The nodal magnetic connection </a:t>
            </a:r>
            <a:r>
              <a:rPr lang="en-US" sz="2000" dirty="0"/>
              <a:t>[</a:t>
            </a:r>
            <a:r>
              <a:rPr lang="en-US" sz="2000" dirty="0" err="1"/>
              <a:t>Berkolaiko</a:t>
            </a:r>
            <a:r>
              <a:rPr lang="en-US" sz="2000" dirty="0"/>
              <a:t>, </a:t>
            </a:r>
            <a:r>
              <a:rPr lang="en-US" sz="2000" dirty="0" err="1"/>
              <a:t>Weyand</a:t>
            </a:r>
            <a:r>
              <a:rPr lang="en-US" sz="2000" dirty="0"/>
              <a:t> – 14’]</a:t>
            </a:r>
            <a:endParaRPr lang="en-US" sz="3200" dirty="0"/>
          </a:p>
          <a:p>
            <a:pPr marL="514350" indent="-514350" algn="l" rtl="0">
              <a:buFont typeface="+mj-lt"/>
              <a:buAutoNum type="arabicPeriod"/>
            </a:pPr>
            <a:endParaRPr lang="en-US" sz="3200" dirty="0"/>
          </a:p>
          <a:p>
            <a:pPr marL="514350" indent="-514350" algn="l" rtl="0">
              <a:buFont typeface="+mj-lt"/>
              <a:buAutoNum type="arabicPeriod"/>
            </a:pP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22776" y="2289788"/>
            <a:ext cx="4304570" cy="4483070"/>
            <a:chOff x="6851523" y="1311671"/>
            <a:chExt cx="2296845" cy="239208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97EF07B-457B-4594-A44E-B4844911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536" y="1311671"/>
              <a:ext cx="2196832" cy="23358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851523" y="2444454"/>
                  <a:ext cx="20002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523" y="2444454"/>
                  <a:ext cx="20002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520550" y="3334428"/>
                  <a:ext cx="3619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550" y="3334428"/>
                  <a:ext cx="36195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657011" y="3184497"/>
                  <a:ext cx="36195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7011" y="3184497"/>
                  <a:ext cx="36195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5376615" y="2352675"/>
            <a:ext cx="242887" cy="260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766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000" dirty="0"/>
              <a:t>The nodal magnetic connection</a:t>
            </a:r>
            <a:r>
              <a:rPr lang="en-US" sz="1200" dirty="0"/>
              <a:t>[</a:t>
            </a:r>
            <a:r>
              <a:rPr lang="en-US" sz="1200" dirty="0" err="1"/>
              <a:t>Berkolaiko</a:t>
            </a:r>
            <a:r>
              <a:rPr lang="en-US" sz="1200" dirty="0"/>
              <a:t>, </a:t>
            </a:r>
            <a:r>
              <a:rPr lang="en-US" sz="1200" dirty="0" err="1"/>
              <a:t>Weyand</a:t>
            </a:r>
            <a:r>
              <a:rPr lang="en-US" sz="1200" dirty="0"/>
              <a:t> – 14’]</a:t>
            </a: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endParaRPr lang="en-US" sz="2000" dirty="0"/>
          </a:p>
          <a:p>
            <a:pPr marL="0" indent="0" algn="l" rtl="0">
              <a:buNone/>
            </a:pPr>
            <a:endParaRPr lang="en-US" sz="3200" dirty="0"/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sz="3200" dirty="0"/>
              <a:t>A quantum graph as a scattering system </a:t>
            </a:r>
            <a:r>
              <a:rPr lang="en-US" sz="2000" dirty="0"/>
              <a:t>[</a:t>
            </a:r>
            <a:r>
              <a:rPr lang="en-US" sz="2000" dirty="0" err="1"/>
              <a:t>Kottos</a:t>
            </a:r>
            <a:r>
              <a:rPr lang="en-US" sz="2000" dirty="0"/>
              <a:t>, </a:t>
            </a:r>
            <a:r>
              <a:rPr lang="en-US" sz="2000" dirty="0" err="1"/>
              <a:t>Smilansky</a:t>
            </a:r>
            <a:r>
              <a:rPr lang="en-US" sz="2000" dirty="0"/>
              <a:t> 97’]</a:t>
            </a:r>
            <a:endParaRPr lang="en-US" sz="3200" dirty="0"/>
          </a:p>
          <a:p>
            <a:pPr marL="514350" indent="-514350" algn="l" rtl="0">
              <a:buFont typeface="+mj-lt"/>
              <a:buAutoNum type="arabicPeriod" startAt="2"/>
            </a:pPr>
            <a:endParaRPr lang="en-US" sz="3200" dirty="0"/>
          </a:p>
          <a:p>
            <a:pPr marL="514350" indent="-514350" algn="l" rtl="0">
              <a:buFont typeface="+mj-lt"/>
              <a:buAutoNum type="arabicPeriod" startAt="2"/>
            </a:pP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5376EA-BE54-4D3C-A937-5A972427EAA8}"/>
              </a:ext>
            </a:extLst>
          </p:cNvPr>
          <p:cNvGrpSpPr/>
          <p:nvPr/>
        </p:nvGrpSpPr>
        <p:grpSpPr>
          <a:xfrm>
            <a:off x="8531953" y="4153135"/>
            <a:ext cx="874496" cy="950539"/>
            <a:chOff x="7361499" y="4421529"/>
            <a:chExt cx="1863524" cy="202557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18CD2C-9F52-47CF-90E2-41CEE6523347}"/>
                </a:ext>
              </a:extLst>
            </p:cNvPr>
            <p:cNvCxnSpPr/>
            <p:nvPr/>
          </p:nvCxnSpPr>
          <p:spPr>
            <a:xfrm>
              <a:off x="7361499" y="4444678"/>
              <a:ext cx="9144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69FF06-3992-47DB-8451-6F7577E7FF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899" y="4421529"/>
              <a:ext cx="949124" cy="9375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DFD2E5-2448-4FDB-9E32-8E5357E66587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99" y="5359078"/>
              <a:ext cx="0" cy="1088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65D3FBF-1A5C-4F78-9ABC-C0997EA7FEE6}"/>
              </a:ext>
            </a:extLst>
          </p:cNvPr>
          <p:cNvSpPr/>
          <p:nvPr/>
        </p:nvSpPr>
        <p:spPr>
          <a:xfrm rot="18471500">
            <a:off x="9120569" y="3980842"/>
            <a:ext cx="452402" cy="366313"/>
          </a:xfrm>
          <a:custGeom>
            <a:avLst/>
            <a:gdLst>
              <a:gd name="connsiteX0" fmla="*/ 0 w 1117600"/>
              <a:gd name="connsiteY0" fmla="*/ 619103 h 1045859"/>
              <a:gd name="connsiteX1" fmla="*/ 254000 w 1117600"/>
              <a:gd name="connsiteY1" fmla="*/ 9503 h 1045859"/>
              <a:gd name="connsiteX2" fmla="*/ 335280 w 1117600"/>
              <a:gd name="connsiteY2" fmla="*/ 1045823 h 1045859"/>
              <a:gd name="connsiteX3" fmla="*/ 711200 w 1117600"/>
              <a:gd name="connsiteY3" fmla="*/ 50143 h 1045859"/>
              <a:gd name="connsiteX4" fmla="*/ 802640 w 1117600"/>
              <a:gd name="connsiteY4" fmla="*/ 639423 h 1045859"/>
              <a:gd name="connsiteX5" fmla="*/ 1117600 w 1117600"/>
              <a:gd name="connsiteY5" fmla="*/ 730863 h 1045859"/>
              <a:gd name="connsiteX6" fmla="*/ 1117600 w 1117600"/>
              <a:gd name="connsiteY6" fmla="*/ 730863 h 104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00" h="1045859">
                <a:moveTo>
                  <a:pt x="0" y="619103"/>
                </a:moveTo>
                <a:cubicBezTo>
                  <a:pt x="99060" y="278743"/>
                  <a:pt x="198120" y="-61617"/>
                  <a:pt x="254000" y="9503"/>
                </a:cubicBezTo>
                <a:cubicBezTo>
                  <a:pt x="309880" y="80623"/>
                  <a:pt x="259080" y="1039050"/>
                  <a:pt x="335280" y="1045823"/>
                </a:cubicBezTo>
                <a:cubicBezTo>
                  <a:pt x="411480" y="1052596"/>
                  <a:pt x="633307" y="117876"/>
                  <a:pt x="711200" y="50143"/>
                </a:cubicBezTo>
                <a:cubicBezTo>
                  <a:pt x="789093" y="-17590"/>
                  <a:pt x="734907" y="525970"/>
                  <a:pt x="802640" y="639423"/>
                </a:cubicBezTo>
                <a:cubicBezTo>
                  <a:pt x="870373" y="752876"/>
                  <a:pt x="1117600" y="730863"/>
                  <a:pt x="1117600" y="730863"/>
                </a:cubicBezTo>
                <a:lnTo>
                  <a:pt x="1117600" y="730863"/>
                </a:ln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6D46D39-390C-4BCB-9EAC-AF63B7DAA5E6}"/>
              </a:ext>
            </a:extLst>
          </p:cNvPr>
          <p:cNvSpPr/>
          <p:nvPr/>
        </p:nvSpPr>
        <p:spPr>
          <a:xfrm rot="13046593">
            <a:off x="8274865" y="4009542"/>
            <a:ext cx="452402" cy="366313"/>
          </a:xfrm>
          <a:custGeom>
            <a:avLst/>
            <a:gdLst>
              <a:gd name="connsiteX0" fmla="*/ 0 w 1117600"/>
              <a:gd name="connsiteY0" fmla="*/ 619103 h 1045859"/>
              <a:gd name="connsiteX1" fmla="*/ 254000 w 1117600"/>
              <a:gd name="connsiteY1" fmla="*/ 9503 h 1045859"/>
              <a:gd name="connsiteX2" fmla="*/ 335280 w 1117600"/>
              <a:gd name="connsiteY2" fmla="*/ 1045823 h 1045859"/>
              <a:gd name="connsiteX3" fmla="*/ 711200 w 1117600"/>
              <a:gd name="connsiteY3" fmla="*/ 50143 h 1045859"/>
              <a:gd name="connsiteX4" fmla="*/ 802640 w 1117600"/>
              <a:gd name="connsiteY4" fmla="*/ 639423 h 1045859"/>
              <a:gd name="connsiteX5" fmla="*/ 1117600 w 1117600"/>
              <a:gd name="connsiteY5" fmla="*/ 730863 h 1045859"/>
              <a:gd name="connsiteX6" fmla="*/ 1117600 w 1117600"/>
              <a:gd name="connsiteY6" fmla="*/ 730863 h 104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00" h="1045859">
                <a:moveTo>
                  <a:pt x="0" y="619103"/>
                </a:moveTo>
                <a:cubicBezTo>
                  <a:pt x="99060" y="278743"/>
                  <a:pt x="198120" y="-61617"/>
                  <a:pt x="254000" y="9503"/>
                </a:cubicBezTo>
                <a:cubicBezTo>
                  <a:pt x="309880" y="80623"/>
                  <a:pt x="259080" y="1039050"/>
                  <a:pt x="335280" y="1045823"/>
                </a:cubicBezTo>
                <a:cubicBezTo>
                  <a:pt x="411480" y="1052596"/>
                  <a:pt x="633307" y="117876"/>
                  <a:pt x="711200" y="50143"/>
                </a:cubicBezTo>
                <a:cubicBezTo>
                  <a:pt x="789093" y="-17590"/>
                  <a:pt x="734907" y="525970"/>
                  <a:pt x="802640" y="639423"/>
                </a:cubicBezTo>
                <a:cubicBezTo>
                  <a:pt x="870373" y="752876"/>
                  <a:pt x="1117600" y="730863"/>
                  <a:pt x="1117600" y="730863"/>
                </a:cubicBezTo>
                <a:lnTo>
                  <a:pt x="1117600" y="730863"/>
                </a:ln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FF55849-8F94-46E2-BD2F-BB2F71EEF69F}"/>
              </a:ext>
            </a:extLst>
          </p:cNvPr>
          <p:cNvSpPr/>
          <p:nvPr/>
        </p:nvSpPr>
        <p:spPr>
          <a:xfrm rot="4868075">
            <a:off x="8781643" y="4877227"/>
            <a:ext cx="452402" cy="366313"/>
          </a:xfrm>
          <a:custGeom>
            <a:avLst/>
            <a:gdLst>
              <a:gd name="connsiteX0" fmla="*/ 0 w 1117600"/>
              <a:gd name="connsiteY0" fmla="*/ 619103 h 1045859"/>
              <a:gd name="connsiteX1" fmla="*/ 254000 w 1117600"/>
              <a:gd name="connsiteY1" fmla="*/ 9503 h 1045859"/>
              <a:gd name="connsiteX2" fmla="*/ 335280 w 1117600"/>
              <a:gd name="connsiteY2" fmla="*/ 1045823 h 1045859"/>
              <a:gd name="connsiteX3" fmla="*/ 711200 w 1117600"/>
              <a:gd name="connsiteY3" fmla="*/ 50143 h 1045859"/>
              <a:gd name="connsiteX4" fmla="*/ 802640 w 1117600"/>
              <a:gd name="connsiteY4" fmla="*/ 639423 h 1045859"/>
              <a:gd name="connsiteX5" fmla="*/ 1117600 w 1117600"/>
              <a:gd name="connsiteY5" fmla="*/ 730863 h 1045859"/>
              <a:gd name="connsiteX6" fmla="*/ 1117600 w 1117600"/>
              <a:gd name="connsiteY6" fmla="*/ 730863 h 104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00" h="1045859">
                <a:moveTo>
                  <a:pt x="0" y="619103"/>
                </a:moveTo>
                <a:cubicBezTo>
                  <a:pt x="99060" y="278743"/>
                  <a:pt x="198120" y="-61617"/>
                  <a:pt x="254000" y="9503"/>
                </a:cubicBezTo>
                <a:cubicBezTo>
                  <a:pt x="309880" y="80623"/>
                  <a:pt x="259080" y="1039050"/>
                  <a:pt x="335280" y="1045823"/>
                </a:cubicBezTo>
                <a:cubicBezTo>
                  <a:pt x="411480" y="1052596"/>
                  <a:pt x="633307" y="117876"/>
                  <a:pt x="711200" y="50143"/>
                </a:cubicBezTo>
                <a:cubicBezTo>
                  <a:pt x="789093" y="-17590"/>
                  <a:pt x="734907" y="525970"/>
                  <a:pt x="802640" y="639423"/>
                </a:cubicBezTo>
                <a:cubicBezTo>
                  <a:pt x="870373" y="752876"/>
                  <a:pt x="1117600" y="730863"/>
                  <a:pt x="1117600" y="730863"/>
                </a:cubicBezTo>
                <a:lnTo>
                  <a:pt x="1117600" y="730863"/>
                </a:ln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502357" y="1731933"/>
            <a:ext cx="1509032" cy="1448645"/>
            <a:chOff x="6715125" y="1311671"/>
            <a:chExt cx="2433243" cy="233587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97EF07B-457B-4594-A44E-B4844911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536" y="1311671"/>
              <a:ext cx="2196832" cy="23358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715125" y="2305050"/>
                  <a:ext cx="20002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125" y="2305050"/>
                  <a:ext cx="20002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00" r="-125000" b="-5263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524750" y="3256333"/>
                  <a:ext cx="36195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750" y="3256333"/>
                  <a:ext cx="36195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70270" b="-6052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65528" y="3093014"/>
                  <a:ext cx="36195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528" y="3093014"/>
                  <a:ext cx="36195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70270" b="-6052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/>
              <a:t>Main tools</a:t>
            </a:r>
            <a:br>
              <a:rPr lang="en-US"/>
            </a:br>
            <a:r>
              <a:rPr lang="en-US" sz="2800"/>
              <a:t>(and some nice mathematics)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989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7" name="Picture 16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7F2FDF6F-50B6-4A95-A904-3FD59EAE0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6190"/>
          <a:stretch/>
        </p:blipFill>
        <p:spPr>
          <a:xfrm>
            <a:off x="2004647" y="1963249"/>
            <a:ext cx="8317523" cy="333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/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/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B9437D-6FEF-429A-A994-DA72A1B8DD84}"/>
                  </a:ext>
                </a:extLst>
              </p:cNvPr>
              <p:cNvSpPr/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B9437D-6FEF-429A-A994-DA72A1B8D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141415" y="5245521"/>
            <a:ext cx="4712677" cy="1446102"/>
            <a:chOff x="2141415" y="5245521"/>
            <a:chExt cx="4712677" cy="1446102"/>
          </a:xfrm>
        </p:grpSpPr>
        <p:sp>
          <p:nvSpPr>
            <p:cNvPr id="5" name="TextBox 4"/>
            <p:cNvSpPr txBox="1"/>
            <p:nvPr/>
          </p:nvSpPr>
          <p:spPr>
            <a:xfrm>
              <a:off x="2141415" y="5245521"/>
              <a:ext cx="3509108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800" dirty="0"/>
                <a:t>Is it:</a:t>
              </a:r>
            </a:p>
            <a:p>
              <a:pPr algn="ctr" rtl="0"/>
              <a:endParaRPr lang="he-IL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56369" y="5491294"/>
                  <a:ext cx="1094154" cy="120032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342900" indent="-342900" algn="l" rtl="0">
                    <a:buAutoNum type="alphaLcPeriod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a14:m>
                  <a:endParaRPr lang="en-US" sz="2400" b="0" dirty="0"/>
                </a:p>
                <a:p>
                  <a:pPr marL="342900" indent="-342900" algn="l" rtl="0">
                    <a:buAutoNum type="alphaLcPeriod"/>
                  </a:pPr>
                  <a:endParaRPr lang="en-US" sz="2400" b="0" dirty="0"/>
                </a:p>
                <a:p>
                  <a:pPr marL="342900" indent="-342900" algn="l" rtl="0">
                    <a:buAutoNum type="alphaLcPeriod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369" y="5491294"/>
                  <a:ext cx="1094154" cy="12003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889" t="-4569" b="-1066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650523" y="5491293"/>
                  <a:ext cx="1203569" cy="120032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457200" indent="-457200" algn="l" rtl="0">
                    <a:buFont typeface="+mj-lt"/>
                    <a:buAutoNum type="alphaLcPeriod" startAt="3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a14:m>
                  <a:endParaRPr lang="en-US" sz="2400" b="0" dirty="0"/>
                </a:p>
                <a:p>
                  <a:pPr marL="457200" indent="-457200" algn="l" rtl="0">
                    <a:buFont typeface="+mj-lt"/>
                    <a:buAutoNum type="alphaLcPeriod" startAt="3"/>
                  </a:pPr>
                  <a:endParaRPr lang="en-US" sz="2400" b="0" dirty="0"/>
                </a:p>
                <a:p>
                  <a:pPr marL="342900" indent="-342900" algn="l" rtl="0">
                    <a:buAutoNum type="alphaLcPeriod" startAt="3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523" y="5491293"/>
                  <a:ext cx="1203569" cy="12003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122" t="-4569" b="-1066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538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000" dirty="0"/>
              <a:t>The nodal magnetic connection </a:t>
            </a:r>
            <a:r>
              <a:rPr lang="en-US" sz="1200" dirty="0"/>
              <a:t>[</a:t>
            </a:r>
            <a:r>
              <a:rPr lang="en-US" sz="1200" dirty="0" err="1"/>
              <a:t>Berkolaiko</a:t>
            </a:r>
            <a:r>
              <a:rPr lang="en-US" sz="1200" dirty="0"/>
              <a:t>, </a:t>
            </a:r>
            <a:r>
              <a:rPr lang="en-US" sz="1200" dirty="0" err="1"/>
              <a:t>Weyand</a:t>
            </a:r>
            <a:r>
              <a:rPr lang="en-US" sz="1200" dirty="0"/>
              <a:t> – 14’]</a:t>
            </a: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endParaRPr lang="en-US" sz="2000" dirty="0"/>
          </a:p>
          <a:p>
            <a:pPr marL="0" indent="0" algn="l" rtl="0">
              <a:buNone/>
            </a:pPr>
            <a:endParaRPr lang="en-US" sz="3200" dirty="0"/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sz="2000" dirty="0"/>
              <a:t>A quantum graph as a scattering system</a:t>
            </a:r>
            <a:r>
              <a:rPr lang="en-US" sz="1800" dirty="0"/>
              <a:t> </a:t>
            </a:r>
            <a:r>
              <a:rPr lang="en-US" sz="1200" dirty="0"/>
              <a:t>[</a:t>
            </a:r>
            <a:r>
              <a:rPr lang="en-US" sz="1200" dirty="0" err="1"/>
              <a:t>Kottos</a:t>
            </a:r>
            <a:r>
              <a:rPr lang="en-US" sz="1200" dirty="0"/>
              <a:t>, </a:t>
            </a:r>
            <a:r>
              <a:rPr lang="en-US" sz="1200" dirty="0" err="1"/>
              <a:t>Smilansky</a:t>
            </a:r>
            <a:r>
              <a:rPr lang="en-US" sz="1200" dirty="0"/>
              <a:t> 97’]</a:t>
            </a:r>
          </a:p>
          <a:p>
            <a:pPr marL="514350" indent="-514350" algn="l" rtl="0">
              <a:buFont typeface="+mj-lt"/>
              <a:buAutoNum type="arabicPeriod" startAt="2"/>
            </a:pPr>
            <a:endParaRPr lang="en-US" sz="1200" dirty="0"/>
          </a:p>
          <a:p>
            <a:pPr marL="514350" indent="-514350" algn="l" rtl="0">
              <a:buFont typeface="+mj-lt"/>
              <a:buAutoNum type="arabicPeriod" startAt="2"/>
            </a:pPr>
            <a:endParaRPr lang="en-US" sz="1200" dirty="0"/>
          </a:p>
          <a:p>
            <a:pPr marL="514350" indent="-514350" algn="l" rtl="0">
              <a:buFont typeface="+mj-lt"/>
              <a:buAutoNum type="arabicPeriod" startAt="2"/>
            </a:pPr>
            <a:endParaRPr lang="en-US" sz="1200" dirty="0"/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sz="3200" dirty="0"/>
              <a:t>Ergodicity </a:t>
            </a:r>
            <a:r>
              <a:rPr lang="en-US" sz="2000" dirty="0"/>
              <a:t>[Barra, Gaspard – 00’]</a:t>
            </a:r>
            <a:endParaRPr lang="en-US" sz="4000" dirty="0"/>
          </a:p>
          <a:p>
            <a:pPr marL="514350" indent="-514350" algn="l" rtl="0">
              <a:buFont typeface="+mj-lt"/>
              <a:buAutoNum type="arabicPeriod" startAt="2"/>
            </a:pPr>
            <a:endParaRPr lang="en-US" sz="3200" dirty="0"/>
          </a:p>
          <a:p>
            <a:pPr marL="514350" indent="-514350" algn="l" rtl="0">
              <a:buFont typeface="+mj-lt"/>
              <a:buAutoNum type="arabicPeriod" startAt="2"/>
            </a:pP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8101862" y="2951199"/>
            <a:ext cx="957426" cy="1028925"/>
            <a:chOff x="8274865" y="3937798"/>
            <a:chExt cx="1255061" cy="134878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5376EA-BE54-4D3C-A937-5A972427EAA8}"/>
                </a:ext>
              </a:extLst>
            </p:cNvPr>
            <p:cNvGrpSpPr/>
            <p:nvPr/>
          </p:nvGrpSpPr>
          <p:grpSpPr>
            <a:xfrm>
              <a:off x="8531953" y="4153135"/>
              <a:ext cx="874496" cy="950539"/>
              <a:chOff x="7361499" y="4421529"/>
              <a:chExt cx="1863524" cy="202557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518CD2C-9F52-47CF-90E2-41CEE6523347}"/>
                  </a:ext>
                </a:extLst>
              </p:cNvPr>
              <p:cNvCxnSpPr/>
              <p:nvPr/>
            </p:nvCxnSpPr>
            <p:spPr>
              <a:xfrm>
                <a:off x="7361499" y="4444678"/>
                <a:ext cx="914400" cy="914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69FF06-3992-47DB-8451-6F7577E7FF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75899" y="4421529"/>
                <a:ext cx="949124" cy="9375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9DFD2E5-2448-4FDB-9E32-8E5357E665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899" y="5359078"/>
                <a:ext cx="0" cy="10880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5D3FBF-1A5C-4F78-9ABC-C0997EA7FEE6}"/>
                </a:ext>
              </a:extLst>
            </p:cNvPr>
            <p:cNvSpPr/>
            <p:nvPr/>
          </p:nvSpPr>
          <p:spPr>
            <a:xfrm rot="18471500">
              <a:off x="9120569" y="3980842"/>
              <a:ext cx="452402" cy="366313"/>
            </a:xfrm>
            <a:custGeom>
              <a:avLst/>
              <a:gdLst>
                <a:gd name="connsiteX0" fmla="*/ 0 w 1117600"/>
                <a:gd name="connsiteY0" fmla="*/ 619103 h 1045859"/>
                <a:gd name="connsiteX1" fmla="*/ 254000 w 1117600"/>
                <a:gd name="connsiteY1" fmla="*/ 9503 h 1045859"/>
                <a:gd name="connsiteX2" fmla="*/ 335280 w 1117600"/>
                <a:gd name="connsiteY2" fmla="*/ 1045823 h 1045859"/>
                <a:gd name="connsiteX3" fmla="*/ 711200 w 1117600"/>
                <a:gd name="connsiteY3" fmla="*/ 50143 h 1045859"/>
                <a:gd name="connsiteX4" fmla="*/ 802640 w 1117600"/>
                <a:gd name="connsiteY4" fmla="*/ 639423 h 1045859"/>
                <a:gd name="connsiteX5" fmla="*/ 1117600 w 1117600"/>
                <a:gd name="connsiteY5" fmla="*/ 730863 h 1045859"/>
                <a:gd name="connsiteX6" fmla="*/ 1117600 w 1117600"/>
                <a:gd name="connsiteY6" fmla="*/ 730863 h 10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600" h="1045859">
                  <a:moveTo>
                    <a:pt x="0" y="619103"/>
                  </a:moveTo>
                  <a:cubicBezTo>
                    <a:pt x="99060" y="278743"/>
                    <a:pt x="198120" y="-61617"/>
                    <a:pt x="254000" y="9503"/>
                  </a:cubicBezTo>
                  <a:cubicBezTo>
                    <a:pt x="309880" y="80623"/>
                    <a:pt x="259080" y="1039050"/>
                    <a:pt x="335280" y="1045823"/>
                  </a:cubicBezTo>
                  <a:cubicBezTo>
                    <a:pt x="411480" y="1052596"/>
                    <a:pt x="633307" y="117876"/>
                    <a:pt x="711200" y="50143"/>
                  </a:cubicBezTo>
                  <a:cubicBezTo>
                    <a:pt x="789093" y="-17590"/>
                    <a:pt x="734907" y="525970"/>
                    <a:pt x="802640" y="639423"/>
                  </a:cubicBezTo>
                  <a:cubicBezTo>
                    <a:pt x="870373" y="752876"/>
                    <a:pt x="1117600" y="730863"/>
                    <a:pt x="1117600" y="730863"/>
                  </a:cubicBezTo>
                  <a:lnTo>
                    <a:pt x="1117600" y="730863"/>
                  </a:lnTo>
                </a:path>
              </a:pathLst>
            </a:custGeom>
            <a:noFill/>
            <a:ln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D46D39-390C-4BCB-9EAC-AF63B7DAA5E6}"/>
                </a:ext>
              </a:extLst>
            </p:cNvPr>
            <p:cNvSpPr/>
            <p:nvPr/>
          </p:nvSpPr>
          <p:spPr>
            <a:xfrm rot="13046593">
              <a:off x="8274865" y="4009542"/>
              <a:ext cx="452402" cy="366313"/>
            </a:xfrm>
            <a:custGeom>
              <a:avLst/>
              <a:gdLst>
                <a:gd name="connsiteX0" fmla="*/ 0 w 1117600"/>
                <a:gd name="connsiteY0" fmla="*/ 619103 h 1045859"/>
                <a:gd name="connsiteX1" fmla="*/ 254000 w 1117600"/>
                <a:gd name="connsiteY1" fmla="*/ 9503 h 1045859"/>
                <a:gd name="connsiteX2" fmla="*/ 335280 w 1117600"/>
                <a:gd name="connsiteY2" fmla="*/ 1045823 h 1045859"/>
                <a:gd name="connsiteX3" fmla="*/ 711200 w 1117600"/>
                <a:gd name="connsiteY3" fmla="*/ 50143 h 1045859"/>
                <a:gd name="connsiteX4" fmla="*/ 802640 w 1117600"/>
                <a:gd name="connsiteY4" fmla="*/ 639423 h 1045859"/>
                <a:gd name="connsiteX5" fmla="*/ 1117600 w 1117600"/>
                <a:gd name="connsiteY5" fmla="*/ 730863 h 1045859"/>
                <a:gd name="connsiteX6" fmla="*/ 1117600 w 1117600"/>
                <a:gd name="connsiteY6" fmla="*/ 730863 h 10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600" h="1045859">
                  <a:moveTo>
                    <a:pt x="0" y="619103"/>
                  </a:moveTo>
                  <a:cubicBezTo>
                    <a:pt x="99060" y="278743"/>
                    <a:pt x="198120" y="-61617"/>
                    <a:pt x="254000" y="9503"/>
                  </a:cubicBezTo>
                  <a:cubicBezTo>
                    <a:pt x="309880" y="80623"/>
                    <a:pt x="259080" y="1039050"/>
                    <a:pt x="335280" y="1045823"/>
                  </a:cubicBezTo>
                  <a:cubicBezTo>
                    <a:pt x="411480" y="1052596"/>
                    <a:pt x="633307" y="117876"/>
                    <a:pt x="711200" y="50143"/>
                  </a:cubicBezTo>
                  <a:cubicBezTo>
                    <a:pt x="789093" y="-17590"/>
                    <a:pt x="734907" y="525970"/>
                    <a:pt x="802640" y="639423"/>
                  </a:cubicBezTo>
                  <a:cubicBezTo>
                    <a:pt x="870373" y="752876"/>
                    <a:pt x="1117600" y="730863"/>
                    <a:pt x="1117600" y="730863"/>
                  </a:cubicBezTo>
                  <a:lnTo>
                    <a:pt x="1117600" y="730863"/>
                  </a:lnTo>
                </a:path>
              </a:pathLst>
            </a:custGeom>
            <a:noFill/>
            <a:ln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F55849-8F94-46E2-BD2F-BB2F71EEF69F}"/>
                </a:ext>
              </a:extLst>
            </p:cNvPr>
            <p:cNvSpPr/>
            <p:nvPr/>
          </p:nvSpPr>
          <p:spPr>
            <a:xfrm rot="4868075">
              <a:off x="8781643" y="4877227"/>
              <a:ext cx="452402" cy="366313"/>
            </a:xfrm>
            <a:custGeom>
              <a:avLst/>
              <a:gdLst>
                <a:gd name="connsiteX0" fmla="*/ 0 w 1117600"/>
                <a:gd name="connsiteY0" fmla="*/ 619103 h 1045859"/>
                <a:gd name="connsiteX1" fmla="*/ 254000 w 1117600"/>
                <a:gd name="connsiteY1" fmla="*/ 9503 h 1045859"/>
                <a:gd name="connsiteX2" fmla="*/ 335280 w 1117600"/>
                <a:gd name="connsiteY2" fmla="*/ 1045823 h 1045859"/>
                <a:gd name="connsiteX3" fmla="*/ 711200 w 1117600"/>
                <a:gd name="connsiteY3" fmla="*/ 50143 h 1045859"/>
                <a:gd name="connsiteX4" fmla="*/ 802640 w 1117600"/>
                <a:gd name="connsiteY4" fmla="*/ 639423 h 1045859"/>
                <a:gd name="connsiteX5" fmla="*/ 1117600 w 1117600"/>
                <a:gd name="connsiteY5" fmla="*/ 730863 h 1045859"/>
                <a:gd name="connsiteX6" fmla="*/ 1117600 w 1117600"/>
                <a:gd name="connsiteY6" fmla="*/ 730863 h 10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600" h="1045859">
                  <a:moveTo>
                    <a:pt x="0" y="619103"/>
                  </a:moveTo>
                  <a:cubicBezTo>
                    <a:pt x="99060" y="278743"/>
                    <a:pt x="198120" y="-61617"/>
                    <a:pt x="254000" y="9503"/>
                  </a:cubicBezTo>
                  <a:cubicBezTo>
                    <a:pt x="309880" y="80623"/>
                    <a:pt x="259080" y="1039050"/>
                    <a:pt x="335280" y="1045823"/>
                  </a:cubicBezTo>
                  <a:cubicBezTo>
                    <a:pt x="411480" y="1052596"/>
                    <a:pt x="633307" y="117876"/>
                    <a:pt x="711200" y="50143"/>
                  </a:cubicBezTo>
                  <a:cubicBezTo>
                    <a:pt x="789093" y="-17590"/>
                    <a:pt x="734907" y="525970"/>
                    <a:pt x="802640" y="639423"/>
                  </a:cubicBezTo>
                  <a:cubicBezTo>
                    <a:pt x="870373" y="752876"/>
                    <a:pt x="1117600" y="730863"/>
                    <a:pt x="1117600" y="730863"/>
                  </a:cubicBezTo>
                  <a:lnTo>
                    <a:pt x="1117600" y="730863"/>
                  </a:lnTo>
                </a:path>
              </a:pathLst>
            </a:custGeom>
            <a:noFill/>
            <a:ln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02357" y="1731933"/>
            <a:ext cx="1509032" cy="1448645"/>
            <a:chOff x="6715125" y="1311671"/>
            <a:chExt cx="2433243" cy="233587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97EF07B-457B-4594-A44E-B4844911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536" y="1311671"/>
              <a:ext cx="2196832" cy="23358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715125" y="2305050"/>
                  <a:ext cx="20002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125" y="2305050"/>
                  <a:ext cx="20002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00" r="-125000" b="-5263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524750" y="3256333"/>
                  <a:ext cx="36195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750" y="3256333"/>
                  <a:ext cx="36195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70270" b="-6052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65528" y="3093014"/>
                  <a:ext cx="36195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528" y="3093014"/>
                  <a:ext cx="36195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70270" b="-6052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/>
              <a:t>Main tools</a:t>
            </a:r>
            <a:br>
              <a:rPr lang="en-US"/>
            </a:br>
            <a:r>
              <a:rPr lang="en-US" sz="2800"/>
              <a:t>(and some nice mathematics)</a:t>
            </a:r>
            <a:endParaRPr lang="he-IL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12686" y="3996650"/>
            <a:ext cx="2533995" cy="2702688"/>
            <a:chOff x="3368001" y="4153135"/>
            <a:chExt cx="2533995" cy="27026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001" y="4153135"/>
              <a:ext cx="2449371" cy="26570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682796" y="6486491"/>
                  <a:ext cx="3619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796" y="6486491"/>
                  <a:ext cx="36195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40046" y="5519646"/>
                  <a:ext cx="3619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046" y="5519646"/>
                  <a:ext cx="36195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390" b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274448" y="4319330"/>
                  <a:ext cx="3619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4448" y="4319330"/>
                  <a:ext cx="36195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667" b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6878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What’s next?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Edge lengths dependence</a:t>
            </a:r>
            <a:endParaRPr lang="he-IL" sz="3200" dirty="0"/>
          </a:p>
          <a:p>
            <a:pPr algn="l" rtl="0"/>
            <a:endParaRPr lang="en-US" sz="3200" dirty="0"/>
          </a:p>
          <a:p>
            <a:pPr marL="0" indent="0" algn="l" rtl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4798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What’s next?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Edge lengths dependence</a:t>
            </a:r>
            <a:endParaRPr lang="he-IL" sz="2000" dirty="0"/>
          </a:p>
          <a:p>
            <a:pPr algn="l" rtl="0"/>
            <a:r>
              <a:rPr lang="en-US" sz="3200" dirty="0"/>
              <a:t>Vertex separated graphs</a:t>
            </a:r>
          </a:p>
          <a:p>
            <a:pPr algn="l" rtl="0"/>
            <a:endParaRPr lang="en-US" sz="3200" dirty="0"/>
          </a:p>
          <a:p>
            <a:pPr marL="0" indent="0" algn="l" rtl="0">
              <a:buNone/>
            </a:pP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44885" y="3381465"/>
            <a:ext cx="613096" cy="304800"/>
            <a:chOff x="5685797" y="1825625"/>
            <a:chExt cx="613096" cy="304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9C329C-D587-4897-9A68-673D7FC7A215}"/>
                </a:ext>
              </a:extLst>
            </p:cNvPr>
            <p:cNvSpPr/>
            <p:nvPr/>
          </p:nvSpPr>
          <p:spPr>
            <a:xfrm>
              <a:off x="5685797" y="182562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84EDA9-008B-4641-9F45-F4F5031FCA22}"/>
                </a:ext>
              </a:extLst>
            </p:cNvPr>
            <p:cNvSpPr/>
            <p:nvPr/>
          </p:nvSpPr>
          <p:spPr>
            <a:xfrm>
              <a:off x="6004253" y="182562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97988" y="2984759"/>
            <a:ext cx="1683951" cy="963643"/>
            <a:chOff x="5455613" y="3136186"/>
            <a:chExt cx="1683951" cy="963643"/>
          </a:xfrm>
        </p:grpSpPr>
        <p:grpSp>
          <p:nvGrpSpPr>
            <p:cNvPr id="14" name="Group 13"/>
            <p:cNvGrpSpPr/>
            <p:nvPr/>
          </p:nvGrpSpPr>
          <p:grpSpPr>
            <a:xfrm>
              <a:off x="6558538" y="3618981"/>
              <a:ext cx="581026" cy="480848"/>
              <a:chOff x="5717867" y="2428044"/>
              <a:chExt cx="581026" cy="48084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D144397-B949-4324-B445-F685560AC24E}"/>
                  </a:ext>
                </a:extLst>
              </p:cNvPr>
              <p:cNvSpPr/>
              <p:nvPr/>
            </p:nvSpPr>
            <p:spPr>
              <a:xfrm>
                <a:off x="5717867" y="2428044"/>
                <a:ext cx="581025" cy="4808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01E4B5-9490-42BD-830C-9B9492996738}"/>
                  </a:ext>
                </a:extLst>
              </p:cNvPr>
              <p:cNvSpPr/>
              <p:nvPr/>
            </p:nvSpPr>
            <p:spPr>
              <a:xfrm>
                <a:off x="5717867" y="2576940"/>
                <a:ext cx="581026" cy="17697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83CBCF-E7FA-428C-ABF7-04C05D1AB3D7}"/>
                </a:ext>
              </a:extLst>
            </p:cNvPr>
            <p:cNvSpPr/>
            <p:nvPr/>
          </p:nvSpPr>
          <p:spPr>
            <a:xfrm>
              <a:off x="5455613" y="3136186"/>
              <a:ext cx="1097280" cy="72321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0F5B32-16B0-42C3-B208-B2DFAA0A6A23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>
              <a:off x="6004253" y="3136186"/>
              <a:ext cx="0" cy="4510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00FD41-77BB-438F-8339-E15B2D0F29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4253" y="3587270"/>
              <a:ext cx="557059" cy="2721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7B808-F324-4BED-B337-1774BA0BF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1885" y="3587270"/>
              <a:ext cx="522367" cy="2568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746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What’s next?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Edge lengths dependence</a:t>
            </a:r>
            <a:endParaRPr lang="he-IL" sz="2000" dirty="0"/>
          </a:p>
          <a:p>
            <a:pPr algn="l" rtl="0"/>
            <a:r>
              <a:rPr lang="en-US" sz="2000" dirty="0"/>
              <a:t>Vertex separated graphs</a:t>
            </a:r>
          </a:p>
          <a:p>
            <a:pPr algn="l" rtl="0"/>
            <a:endParaRPr lang="en-US" sz="3200" dirty="0"/>
          </a:p>
          <a:p>
            <a:pPr marL="0" indent="0" algn="l" rtl="0">
              <a:buNone/>
            </a:pPr>
            <a:endParaRPr lang="en-US" sz="3200" dirty="0"/>
          </a:p>
          <a:p>
            <a:pPr algn="l" rtl="0"/>
            <a:r>
              <a:rPr lang="en-US" sz="3200" dirty="0"/>
              <a:t>Highly connected random graphs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62841" y="2788360"/>
            <a:ext cx="409240" cy="203453"/>
            <a:chOff x="5685797" y="1825625"/>
            <a:chExt cx="613096" cy="304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9C329C-D587-4897-9A68-673D7FC7A215}"/>
                </a:ext>
              </a:extLst>
            </p:cNvPr>
            <p:cNvSpPr/>
            <p:nvPr/>
          </p:nvSpPr>
          <p:spPr>
            <a:xfrm>
              <a:off x="5685797" y="182562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84EDA9-008B-4641-9F45-F4F5031FCA22}"/>
                </a:ext>
              </a:extLst>
            </p:cNvPr>
            <p:cNvSpPr/>
            <p:nvPr/>
          </p:nvSpPr>
          <p:spPr>
            <a:xfrm>
              <a:off x="6004253" y="182562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62560" y="2619375"/>
            <a:ext cx="1124029" cy="643227"/>
            <a:chOff x="5455613" y="3136186"/>
            <a:chExt cx="1683951" cy="963643"/>
          </a:xfrm>
        </p:grpSpPr>
        <p:grpSp>
          <p:nvGrpSpPr>
            <p:cNvPr id="14" name="Group 13"/>
            <p:cNvGrpSpPr/>
            <p:nvPr/>
          </p:nvGrpSpPr>
          <p:grpSpPr>
            <a:xfrm>
              <a:off x="6558538" y="3618981"/>
              <a:ext cx="581026" cy="480848"/>
              <a:chOff x="5717867" y="2428044"/>
              <a:chExt cx="581026" cy="48084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D144397-B949-4324-B445-F685560AC24E}"/>
                  </a:ext>
                </a:extLst>
              </p:cNvPr>
              <p:cNvSpPr/>
              <p:nvPr/>
            </p:nvSpPr>
            <p:spPr>
              <a:xfrm>
                <a:off x="5717867" y="2428044"/>
                <a:ext cx="581025" cy="4808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01E4B5-9490-42BD-830C-9B9492996738}"/>
                  </a:ext>
                </a:extLst>
              </p:cNvPr>
              <p:cNvSpPr/>
              <p:nvPr/>
            </p:nvSpPr>
            <p:spPr>
              <a:xfrm>
                <a:off x="5717867" y="2576940"/>
                <a:ext cx="581026" cy="17697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83CBCF-E7FA-428C-ABF7-04C05D1AB3D7}"/>
                </a:ext>
              </a:extLst>
            </p:cNvPr>
            <p:cNvSpPr/>
            <p:nvPr/>
          </p:nvSpPr>
          <p:spPr>
            <a:xfrm>
              <a:off x="5455613" y="3136186"/>
              <a:ext cx="1097280" cy="72321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0F5B32-16B0-42C3-B208-B2DFAA0A6A23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>
              <a:off x="6004253" y="3136186"/>
              <a:ext cx="0" cy="4510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00FD41-77BB-438F-8339-E15B2D0F29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4253" y="3587270"/>
              <a:ext cx="557059" cy="2721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7B808-F324-4BED-B337-1774BA0BF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1885" y="3587270"/>
              <a:ext cx="522367" cy="2568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5" y="4581979"/>
            <a:ext cx="1975575" cy="20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2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What’s next?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Edge lengths dependence</a:t>
            </a:r>
            <a:endParaRPr lang="he-IL" sz="2000" dirty="0"/>
          </a:p>
          <a:p>
            <a:pPr algn="l" rtl="0"/>
            <a:r>
              <a:rPr lang="en-US" sz="2000" dirty="0"/>
              <a:t>Vertex separated graphs</a:t>
            </a:r>
          </a:p>
          <a:p>
            <a:pPr algn="l" rtl="0"/>
            <a:endParaRPr lang="en-US" sz="3200" dirty="0"/>
          </a:p>
          <a:p>
            <a:pPr marL="0" indent="0" algn="l" rtl="0">
              <a:buNone/>
            </a:pPr>
            <a:endParaRPr lang="en-US" sz="3200" dirty="0"/>
          </a:p>
          <a:p>
            <a:pPr algn="l" rtl="0"/>
            <a:r>
              <a:rPr lang="en-US" sz="3200" dirty="0"/>
              <a:t>Highly connected random graphs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62841" y="2788360"/>
            <a:ext cx="409240" cy="203453"/>
            <a:chOff x="5685797" y="1825625"/>
            <a:chExt cx="613096" cy="304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9C329C-D587-4897-9A68-673D7FC7A215}"/>
                </a:ext>
              </a:extLst>
            </p:cNvPr>
            <p:cNvSpPr/>
            <p:nvPr/>
          </p:nvSpPr>
          <p:spPr>
            <a:xfrm>
              <a:off x="5685797" y="182562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84EDA9-008B-4641-9F45-F4F5031FCA22}"/>
                </a:ext>
              </a:extLst>
            </p:cNvPr>
            <p:cNvSpPr/>
            <p:nvPr/>
          </p:nvSpPr>
          <p:spPr>
            <a:xfrm>
              <a:off x="6004253" y="1825625"/>
              <a:ext cx="294640" cy="3048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62560" y="2619375"/>
            <a:ext cx="1124029" cy="643227"/>
            <a:chOff x="5455613" y="3136186"/>
            <a:chExt cx="1683951" cy="963643"/>
          </a:xfrm>
        </p:grpSpPr>
        <p:grpSp>
          <p:nvGrpSpPr>
            <p:cNvPr id="14" name="Group 13"/>
            <p:cNvGrpSpPr/>
            <p:nvPr/>
          </p:nvGrpSpPr>
          <p:grpSpPr>
            <a:xfrm>
              <a:off x="6558538" y="3618981"/>
              <a:ext cx="581026" cy="480848"/>
              <a:chOff x="5717867" y="2428044"/>
              <a:chExt cx="581026" cy="48084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D144397-B949-4324-B445-F685560AC24E}"/>
                  </a:ext>
                </a:extLst>
              </p:cNvPr>
              <p:cNvSpPr/>
              <p:nvPr/>
            </p:nvSpPr>
            <p:spPr>
              <a:xfrm>
                <a:off x="5717867" y="2428044"/>
                <a:ext cx="581025" cy="4808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01E4B5-9490-42BD-830C-9B9492996738}"/>
                  </a:ext>
                </a:extLst>
              </p:cNvPr>
              <p:cNvSpPr/>
              <p:nvPr/>
            </p:nvSpPr>
            <p:spPr>
              <a:xfrm>
                <a:off x="5717867" y="2576940"/>
                <a:ext cx="581026" cy="17697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83CBCF-E7FA-428C-ABF7-04C05D1AB3D7}"/>
                </a:ext>
              </a:extLst>
            </p:cNvPr>
            <p:cNvSpPr/>
            <p:nvPr/>
          </p:nvSpPr>
          <p:spPr>
            <a:xfrm>
              <a:off x="5455613" y="3136186"/>
              <a:ext cx="1097280" cy="72321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0F5B32-16B0-42C3-B208-B2DFAA0A6A23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>
              <a:off x="6004253" y="3136186"/>
              <a:ext cx="0" cy="4510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00FD41-77BB-438F-8339-E15B2D0F29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4253" y="3587270"/>
              <a:ext cx="557059" cy="2721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7B808-F324-4BED-B337-1774BA0BF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1885" y="3587270"/>
              <a:ext cx="522367" cy="2568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5" y="4581979"/>
            <a:ext cx="1975575" cy="2037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928410-57CA-42ED-B086-5752A119076E}"/>
              </a:ext>
            </a:extLst>
          </p:cNvPr>
          <p:cNvSpPr txBox="1"/>
          <p:nvPr/>
        </p:nvSpPr>
        <p:spPr>
          <a:xfrm>
            <a:off x="6096000" y="5189220"/>
            <a:ext cx="5257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Conjecture:</a:t>
            </a:r>
          </a:p>
          <a:p>
            <a:pPr algn="l" rtl="0"/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rtl="0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relative entropy of a k-regular random graphs with typical lengths depends only on k</a:t>
            </a:r>
          </a:p>
        </p:txBody>
      </p:sp>
    </p:spTree>
    <p:extLst>
      <p:ext uri="{BB962C8B-B14F-4D97-AF65-F5344CB8AC3E}">
        <p14:creationId xmlns:p14="http://schemas.microsoft.com/office/powerpoint/2010/main" val="2791816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ook, indoor&#10;&#10;Description generated with very high confidence">
            <a:extLst>
              <a:ext uri="{FF2B5EF4-FFF2-40B4-BE49-F238E27FC236}">
                <a16:creationId xmlns:a16="http://schemas.microsoft.com/office/drawing/2014/main" id="{A5EE0543-6D7B-48C4-94EE-6D20743E6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8"/>
          <a:stretch/>
        </p:blipFill>
        <p:spPr>
          <a:xfrm>
            <a:off x="3714750" y="1628775"/>
            <a:ext cx="4762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4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9456" y="148095"/>
            <a:ext cx="414716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/>
              <a:t>“Bad </a:t>
            </a:r>
            <a:r>
              <a:rPr lang="en-US" sz="3600" dirty="0" err="1"/>
              <a:t>eigenfunctions</a:t>
            </a:r>
            <a:r>
              <a:rPr lang="en-US" sz="3600" dirty="0"/>
              <a:t>”</a:t>
            </a:r>
            <a:endParaRPr lang="he-IL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410324" y="1348424"/>
            <a:ext cx="5753101" cy="5000625"/>
            <a:chOff x="3019424" y="1348424"/>
            <a:chExt cx="5753101" cy="50006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0" r="6715"/>
            <a:stretch/>
          </p:blipFill>
          <p:spPr>
            <a:xfrm>
              <a:off x="3019424" y="1348424"/>
              <a:ext cx="5753101" cy="5000625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3924300" y="4581525"/>
              <a:ext cx="0" cy="819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00550" y="4124325"/>
              <a:ext cx="0" cy="819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829050" y="4581525"/>
              <a:ext cx="0" cy="819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16716" r="11760" b="10687"/>
          <a:stretch/>
        </p:blipFill>
        <p:spPr>
          <a:xfrm>
            <a:off x="338161" y="1493208"/>
            <a:ext cx="5489233" cy="1121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t="11900" r="14440" b="21543"/>
          <a:stretch/>
        </p:blipFill>
        <p:spPr>
          <a:xfrm>
            <a:off x="7923" y="3192189"/>
            <a:ext cx="5888051" cy="1113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16507" r="12813" b="21008"/>
          <a:stretch/>
        </p:blipFill>
        <p:spPr>
          <a:xfrm>
            <a:off x="-57489" y="4834733"/>
            <a:ext cx="5953463" cy="10572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73402" y="1308542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1308542"/>
                <a:ext cx="4191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47650" y="2975587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2975587"/>
                <a:ext cx="41910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28611" y="4533900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1" y="4533900"/>
                <a:ext cx="419100" cy="369332"/>
              </a:xfrm>
              <a:prstGeom prst="rect">
                <a:avLst/>
              </a:prstGeom>
              <a:blipFill>
                <a:blip r:embed="rId8"/>
                <a:stretch>
                  <a:fillRect l="-4348" r="-289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DF5211-BD24-46F8-9BB7-A8642883CF5C}"/>
                  </a:ext>
                </a:extLst>
              </p:cNvPr>
              <p:cNvSpPr txBox="1"/>
              <p:nvPr/>
            </p:nvSpPr>
            <p:spPr>
              <a:xfrm>
                <a:off x="8309610" y="1308542"/>
                <a:ext cx="24345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compared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DF5211-BD24-46F8-9BB7-A8642883C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610" y="1308542"/>
                <a:ext cx="2434590" cy="369332"/>
              </a:xfrm>
              <a:prstGeom prst="rect">
                <a:avLst/>
              </a:prstGeom>
              <a:blipFill>
                <a:blip r:embed="rId9"/>
                <a:stretch>
                  <a:fillRect l="-5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AF6C48-6A49-4092-A3E6-FC0ECACA49C1}"/>
                  </a:ext>
                </a:extLst>
              </p:cNvPr>
              <p:cNvSpPr txBox="1"/>
              <p:nvPr/>
            </p:nvSpPr>
            <p:spPr>
              <a:xfrm>
                <a:off x="6216355" y="1216209"/>
                <a:ext cx="47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AF6C48-6A49-4092-A3E6-FC0ECACA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55" y="1216209"/>
                <a:ext cx="477520" cy="461665"/>
              </a:xfrm>
              <a:prstGeom prst="rect">
                <a:avLst/>
              </a:prstGeom>
              <a:blipFill>
                <a:blip r:embed="rId10"/>
                <a:stretch>
                  <a:fillRect l="-10256" r="-256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6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7" name="Picture 16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7F2FDF6F-50B6-4A95-A904-3FD59EAE0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6190"/>
          <a:stretch/>
        </p:blipFill>
        <p:spPr>
          <a:xfrm>
            <a:off x="2004647" y="1963249"/>
            <a:ext cx="8317523" cy="333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/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/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5CBCE26-B3E1-4993-99A5-DEAF96B052FF}"/>
              </a:ext>
            </a:extLst>
          </p:cNvPr>
          <p:cNvSpPr/>
          <p:nvPr/>
        </p:nvSpPr>
        <p:spPr>
          <a:xfrm>
            <a:off x="2600997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2E5D07-73EA-481A-92D8-30FED613D092}"/>
              </a:ext>
            </a:extLst>
          </p:cNvPr>
          <p:cNvSpPr/>
          <p:nvPr/>
        </p:nvSpPr>
        <p:spPr>
          <a:xfrm>
            <a:off x="3563022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D868D7-0C05-4B46-9CAB-AA2E10281D70}"/>
              </a:ext>
            </a:extLst>
          </p:cNvPr>
          <p:cNvSpPr/>
          <p:nvPr/>
        </p:nvSpPr>
        <p:spPr>
          <a:xfrm>
            <a:off x="4525047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E75E1E-B98A-44C5-8090-38BBEF8ABFE9}"/>
              </a:ext>
            </a:extLst>
          </p:cNvPr>
          <p:cNvSpPr/>
          <p:nvPr/>
        </p:nvSpPr>
        <p:spPr>
          <a:xfrm>
            <a:off x="5499558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DC917F-CE09-4D9F-AFFE-86FD825FBA61}"/>
              </a:ext>
            </a:extLst>
          </p:cNvPr>
          <p:cNvSpPr/>
          <p:nvPr/>
        </p:nvSpPr>
        <p:spPr>
          <a:xfrm>
            <a:off x="6474069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661F10-9B9C-48D0-A0D9-40FB95406F5C}"/>
              </a:ext>
            </a:extLst>
          </p:cNvPr>
          <p:cNvSpPr/>
          <p:nvPr/>
        </p:nvSpPr>
        <p:spPr>
          <a:xfrm>
            <a:off x="7505094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76AE82-10B5-46DC-9CD6-62F7D83C828B}"/>
              </a:ext>
            </a:extLst>
          </p:cNvPr>
          <p:cNvSpPr/>
          <p:nvPr/>
        </p:nvSpPr>
        <p:spPr>
          <a:xfrm>
            <a:off x="8464119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94231B-449C-4C0F-A3BD-02296B2E9763}"/>
              </a:ext>
            </a:extLst>
          </p:cNvPr>
          <p:cNvSpPr/>
          <p:nvPr/>
        </p:nvSpPr>
        <p:spPr>
          <a:xfrm>
            <a:off x="9423144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2B9437D-6FEF-429A-A994-DA72A1B8DD84}"/>
                  </a:ext>
                </a:extLst>
              </p:cNvPr>
              <p:cNvSpPr/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B9437D-6FEF-429A-A994-DA72A1B8D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141415" y="5245521"/>
            <a:ext cx="4712677" cy="1446102"/>
            <a:chOff x="2141415" y="5245521"/>
            <a:chExt cx="4712677" cy="1446102"/>
          </a:xfrm>
        </p:grpSpPr>
        <p:sp>
          <p:nvSpPr>
            <p:cNvPr id="20" name="TextBox 19"/>
            <p:cNvSpPr txBox="1"/>
            <p:nvPr/>
          </p:nvSpPr>
          <p:spPr>
            <a:xfrm>
              <a:off x="2141415" y="5245521"/>
              <a:ext cx="3509108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800" dirty="0"/>
                <a:t>Is it:</a:t>
              </a:r>
            </a:p>
            <a:p>
              <a:pPr algn="ctr" rtl="0"/>
              <a:endParaRPr lang="he-IL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556369" y="5491294"/>
                  <a:ext cx="1094154" cy="120032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342900" indent="-342900" algn="l" rtl="0">
                    <a:buAutoNum type="alphaLcPeriod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a14:m>
                  <a:endParaRPr lang="en-US" sz="2400" b="0" dirty="0"/>
                </a:p>
                <a:p>
                  <a:pPr marL="342900" indent="-342900" algn="l" rtl="0">
                    <a:buAutoNum type="alphaLcPeriod"/>
                  </a:pPr>
                  <a:endParaRPr lang="en-US" sz="2400" b="0" dirty="0"/>
                </a:p>
                <a:p>
                  <a:pPr marL="342900" indent="-342900" algn="l" rtl="0">
                    <a:buAutoNum type="alphaLcPeriod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369" y="5491294"/>
                  <a:ext cx="1094154" cy="12003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889" t="-4569" b="-1066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50523" y="5491293"/>
                  <a:ext cx="1203569" cy="120032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457200" indent="-457200" algn="l" rtl="0">
                    <a:buFont typeface="+mj-lt"/>
                    <a:buAutoNum type="alphaLcPeriod" startAt="3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a14:m>
                  <a:endParaRPr lang="en-US" sz="2400" b="0" dirty="0"/>
                </a:p>
                <a:p>
                  <a:pPr marL="457200" indent="-457200" algn="l" rtl="0">
                    <a:buFont typeface="+mj-lt"/>
                    <a:buAutoNum type="alphaLcPeriod" startAt="3"/>
                  </a:pPr>
                  <a:endParaRPr lang="en-US" sz="2400" b="0" dirty="0"/>
                </a:p>
                <a:p>
                  <a:pPr marL="342900" indent="-342900" algn="l" rtl="0">
                    <a:buAutoNum type="alphaLcPeriod" startAt="3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523" y="5491293"/>
                  <a:ext cx="1203569" cy="12003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122" t="-4569" b="-1066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205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86092" y="6158910"/>
            <a:ext cx="1185466" cy="658372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7" name="Picture 16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7F2FDF6F-50B6-4A95-A904-3FD59EAE0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6190"/>
          <a:stretch/>
        </p:blipFill>
        <p:spPr>
          <a:xfrm>
            <a:off x="2004647" y="1963249"/>
            <a:ext cx="8317523" cy="333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/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/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5CBCE26-B3E1-4993-99A5-DEAF96B052FF}"/>
              </a:ext>
            </a:extLst>
          </p:cNvPr>
          <p:cNvSpPr/>
          <p:nvPr/>
        </p:nvSpPr>
        <p:spPr>
          <a:xfrm>
            <a:off x="2600997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2E5D07-73EA-481A-92D8-30FED613D092}"/>
              </a:ext>
            </a:extLst>
          </p:cNvPr>
          <p:cNvSpPr/>
          <p:nvPr/>
        </p:nvSpPr>
        <p:spPr>
          <a:xfrm>
            <a:off x="3563022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D868D7-0C05-4B46-9CAB-AA2E10281D70}"/>
              </a:ext>
            </a:extLst>
          </p:cNvPr>
          <p:cNvSpPr/>
          <p:nvPr/>
        </p:nvSpPr>
        <p:spPr>
          <a:xfrm>
            <a:off x="4525047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E75E1E-B98A-44C5-8090-38BBEF8ABFE9}"/>
              </a:ext>
            </a:extLst>
          </p:cNvPr>
          <p:cNvSpPr/>
          <p:nvPr/>
        </p:nvSpPr>
        <p:spPr>
          <a:xfrm>
            <a:off x="5499558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DC917F-CE09-4D9F-AFFE-86FD825FBA61}"/>
              </a:ext>
            </a:extLst>
          </p:cNvPr>
          <p:cNvSpPr/>
          <p:nvPr/>
        </p:nvSpPr>
        <p:spPr>
          <a:xfrm>
            <a:off x="6474069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661F10-9B9C-48D0-A0D9-40FB95406F5C}"/>
              </a:ext>
            </a:extLst>
          </p:cNvPr>
          <p:cNvSpPr/>
          <p:nvPr/>
        </p:nvSpPr>
        <p:spPr>
          <a:xfrm>
            <a:off x="7505094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76AE82-10B5-46DC-9CD6-62F7D83C828B}"/>
              </a:ext>
            </a:extLst>
          </p:cNvPr>
          <p:cNvSpPr/>
          <p:nvPr/>
        </p:nvSpPr>
        <p:spPr>
          <a:xfrm>
            <a:off x="8464119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94231B-449C-4C0F-A3BD-02296B2E9763}"/>
              </a:ext>
            </a:extLst>
          </p:cNvPr>
          <p:cNvSpPr/>
          <p:nvPr/>
        </p:nvSpPr>
        <p:spPr>
          <a:xfrm>
            <a:off x="9423144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2B9437D-6FEF-429A-A994-DA72A1B8DD84}"/>
                  </a:ext>
                </a:extLst>
              </p:cNvPr>
              <p:cNvSpPr/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B9437D-6FEF-429A-A994-DA72A1B8D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141415" y="5245521"/>
            <a:ext cx="4712677" cy="1446102"/>
            <a:chOff x="2141415" y="5245521"/>
            <a:chExt cx="4712677" cy="1446102"/>
          </a:xfrm>
        </p:grpSpPr>
        <p:sp>
          <p:nvSpPr>
            <p:cNvPr id="20" name="TextBox 19"/>
            <p:cNvSpPr txBox="1"/>
            <p:nvPr/>
          </p:nvSpPr>
          <p:spPr>
            <a:xfrm>
              <a:off x="2141415" y="5245521"/>
              <a:ext cx="3509108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800" dirty="0"/>
                <a:t>Is it:</a:t>
              </a:r>
            </a:p>
            <a:p>
              <a:pPr algn="ctr" rtl="0"/>
              <a:endParaRPr lang="he-IL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556369" y="5491294"/>
                  <a:ext cx="1094154" cy="120032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342900" indent="-342900" algn="l" rtl="0">
                    <a:buAutoNum type="alphaLcPeriod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a14:m>
                  <a:endParaRPr lang="en-US" sz="2400" b="0" dirty="0"/>
                </a:p>
                <a:p>
                  <a:pPr marL="342900" indent="-342900" algn="l" rtl="0">
                    <a:buAutoNum type="alphaLcPeriod"/>
                  </a:pPr>
                  <a:endParaRPr lang="en-US" sz="2400" b="0" dirty="0"/>
                </a:p>
                <a:p>
                  <a:pPr marL="342900" indent="-342900" algn="l" rtl="0">
                    <a:buAutoNum type="alphaLcPeriod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369" y="5491294"/>
                  <a:ext cx="1094154" cy="12003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889" t="-4569" b="-1066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50523" y="5491293"/>
                  <a:ext cx="1203569" cy="120032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457200" indent="-457200" algn="l" rtl="0">
                    <a:buFont typeface="+mj-lt"/>
                    <a:buAutoNum type="alphaLcPeriod" startAt="3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a14:m>
                  <a:endParaRPr lang="en-US" sz="2400" b="0" dirty="0"/>
                </a:p>
                <a:p>
                  <a:pPr marL="457200" indent="-457200" algn="l" rtl="0">
                    <a:buFont typeface="+mj-lt"/>
                    <a:buAutoNum type="alphaLcPeriod" startAt="3"/>
                  </a:pPr>
                  <a:endParaRPr lang="en-US" sz="2400" b="0" dirty="0"/>
                </a:p>
                <a:p>
                  <a:pPr marL="342900" indent="-342900" algn="l" rtl="0">
                    <a:buAutoNum type="alphaLcPeriod" startAt="3"/>
                  </a:pPr>
                  <a:r>
                    <a:rPr lang="en-US" sz="2400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523" y="5491293"/>
                  <a:ext cx="1203569" cy="12003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122" t="-4569" b="-1066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529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7" name="Picture 16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7F2FDF6F-50B6-4A95-A904-3FD59EAE0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6190"/>
          <a:stretch/>
        </p:blipFill>
        <p:spPr>
          <a:xfrm>
            <a:off x="2004647" y="1963249"/>
            <a:ext cx="8317523" cy="333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/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/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6A0B76-6A51-4F12-9FC9-5EFF827B2066}"/>
                  </a:ext>
                </a:extLst>
              </p:cNvPr>
              <p:cNvSpPr txBox="1"/>
              <p:nvPr/>
            </p:nvSpPr>
            <p:spPr>
              <a:xfrm>
                <a:off x="4686306" y="5990824"/>
                <a:ext cx="2819387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he-IL" sz="25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6A0B76-6A51-4F12-9FC9-5EFF827B2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6" y="5990824"/>
                <a:ext cx="2819387" cy="477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B9437D-6FEF-429A-A994-DA72A1B8DD84}"/>
                  </a:ext>
                </a:extLst>
              </p:cNvPr>
              <p:cNvSpPr/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B9437D-6FEF-429A-A994-DA72A1B8D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5CBCE26-B3E1-4993-99A5-DEAF96B052FF}"/>
              </a:ext>
            </a:extLst>
          </p:cNvPr>
          <p:cNvSpPr/>
          <p:nvPr/>
        </p:nvSpPr>
        <p:spPr>
          <a:xfrm>
            <a:off x="2600997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2E5D07-73EA-481A-92D8-30FED613D092}"/>
              </a:ext>
            </a:extLst>
          </p:cNvPr>
          <p:cNvSpPr/>
          <p:nvPr/>
        </p:nvSpPr>
        <p:spPr>
          <a:xfrm>
            <a:off x="3563022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D868D7-0C05-4B46-9CAB-AA2E10281D70}"/>
              </a:ext>
            </a:extLst>
          </p:cNvPr>
          <p:cNvSpPr/>
          <p:nvPr/>
        </p:nvSpPr>
        <p:spPr>
          <a:xfrm>
            <a:off x="4525047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E75E1E-B98A-44C5-8090-38BBEF8ABFE9}"/>
              </a:ext>
            </a:extLst>
          </p:cNvPr>
          <p:cNvSpPr/>
          <p:nvPr/>
        </p:nvSpPr>
        <p:spPr>
          <a:xfrm>
            <a:off x="5499558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DC917F-CE09-4D9F-AFFE-86FD825FBA61}"/>
              </a:ext>
            </a:extLst>
          </p:cNvPr>
          <p:cNvSpPr/>
          <p:nvPr/>
        </p:nvSpPr>
        <p:spPr>
          <a:xfrm>
            <a:off x="6474069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661F10-9B9C-48D0-A0D9-40FB95406F5C}"/>
              </a:ext>
            </a:extLst>
          </p:cNvPr>
          <p:cNvSpPr/>
          <p:nvPr/>
        </p:nvSpPr>
        <p:spPr>
          <a:xfrm>
            <a:off x="7505094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76AE82-10B5-46DC-9CD6-62F7D83C828B}"/>
              </a:ext>
            </a:extLst>
          </p:cNvPr>
          <p:cNvSpPr/>
          <p:nvPr/>
        </p:nvSpPr>
        <p:spPr>
          <a:xfrm>
            <a:off x="8464119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94231B-449C-4C0F-A3BD-02296B2E9763}"/>
              </a:ext>
            </a:extLst>
          </p:cNvPr>
          <p:cNvSpPr/>
          <p:nvPr/>
        </p:nvSpPr>
        <p:spPr>
          <a:xfrm>
            <a:off x="9423144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6A0B76-6A51-4F12-9FC9-5EFF827B2066}"/>
                  </a:ext>
                </a:extLst>
              </p:cNvPr>
              <p:cNvSpPr txBox="1"/>
              <p:nvPr/>
            </p:nvSpPr>
            <p:spPr>
              <a:xfrm>
                <a:off x="4669047" y="5404520"/>
                <a:ext cx="3439783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=#{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𝑛𝑜𝑑𝑎𝑙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𝑝𝑜𝑖𝑛𝑡𝑠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sz="25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6A0B76-6A51-4F12-9FC9-5EFF827B2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047" y="5404520"/>
                <a:ext cx="3439783" cy="4770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0094231B-449C-4C0F-A3BD-02296B2E9763}"/>
              </a:ext>
            </a:extLst>
          </p:cNvPr>
          <p:cNvSpPr/>
          <p:nvPr/>
        </p:nvSpPr>
        <p:spPr>
          <a:xfrm>
            <a:off x="10515824" y="4465796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72694" y="4344504"/>
            <a:ext cx="15527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Nodal points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003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Can you identify the </a:t>
            </a:r>
            <a:r>
              <a:rPr lang="en-US" dirty="0" err="1"/>
              <a:t>eigenfunction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7" name="Picture 16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7F2FDF6F-50B6-4A95-A904-3FD59EAE0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6190"/>
          <a:stretch/>
        </p:blipFill>
        <p:spPr>
          <a:xfrm>
            <a:off x="2004647" y="1963249"/>
            <a:ext cx="8317523" cy="333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/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0DF77D-4892-4870-8E49-18049DBD5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47" y="4888542"/>
                <a:ext cx="4659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/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601380-1E1B-4F15-BC32-52B8AAFE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638" y="4890844"/>
                <a:ext cx="4659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180492" y="5295271"/>
            <a:ext cx="7791940" cy="1323902"/>
            <a:chOff x="2043739" y="5295271"/>
            <a:chExt cx="8278431" cy="1323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858190-7E4D-4754-921A-75EF05C1F190}"/>
                    </a:ext>
                  </a:extLst>
                </p:cNvPr>
                <p:cNvSpPr txBox="1"/>
                <p:nvPr/>
              </p:nvSpPr>
              <p:spPr>
                <a:xfrm>
                  <a:off x="2043739" y="5295271"/>
                  <a:ext cx="8278431" cy="57342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3000" b="1" dirty="0"/>
                    <a:t>The nodal count on a segment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0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A858190-7E4D-4754-921A-75EF05C1F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739" y="5295271"/>
                  <a:ext cx="8278431" cy="57342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474" b="-3157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6A0B76-6A51-4F12-9FC9-5EFF827B2066}"/>
                </a:ext>
              </a:extLst>
            </p:cNvPr>
            <p:cNvSpPr txBox="1"/>
            <p:nvPr/>
          </p:nvSpPr>
          <p:spPr>
            <a:xfrm>
              <a:off x="4829707" y="6142119"/>
              <a:ext cx="2819387" cy="4770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25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B9437D-6FEF-429A-A994-DA72A1B8DD84}"/>
                  </a:ext>
                </a:extLst>
              </p:cNvPr>
              <p:cNvSpPr/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B9437D-6FEF-429A-A994-DA72A1B8D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86" y="1767226"/>
                <a:ext cx="9335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5CBCE26-B3E1-4993-99A5-DEAF96B052FF}"/>
              </a:ext>
            </a:extLst>
          </p:cNvPr>
          <p:cNvSpPr/>
          <p:nvPr/>
        </p:nvSpPr>
        <p:spPr>
          <a:xfrm>
            <a:off x="2600997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2E5D07-73EA-481A-92D8-30FED613D092}"/>
              </a:ext>
            </a:extLst>
          </p:cNvPr>
          <p:cNvSpPr/>
          <p:nvPr/>
        </p:nvSpPr>
        <p:spPr>
          <a:xfrm>
            <a:off x="3563022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D868D7-0C05-4B46-9CAB-AA2E10281D70}"/>
              </a:ext>
            </a:extLst>
          </p:cNvPr>
          <p:cNvSpPr/>
          <p:nvPr/>
        </p:nvSpPr>
        <p:spPr>
          <a:xfrm>
            <a:off x="4525047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E75E1E-B98A-44C5-8090-38BBEF8ABFE9}"/>
              </a:ext>
            </a:extLst>
          </p:cNvPr>
          <p:cNvSpPr/>
          <p:nvPr/>
        </p:nvSpPr>
        <p:spPr>
          <a:xfrm>
            <a:off x="5499558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DC917F-CE09-4D9F-AFFE-86FD825FBA61}"/>
              </a:ext>
            </a:extLst>
          </p:cNvPr>
          <p:cNvSpPr/>
          <p:nvPr/>
        </p:nvSpPr>
        <p:spPr>
          <a:xfrm>
            <a:off x="6474069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661F10-9B9C-48D0-A0D9-40FB95406F5C}"/>
              </a:ext>
            </a:extLst>
          </p:cNvPr>
          <p:cNvSpPr/>
          <p:nvPr/>
        </p:nvSpPr>
        <p:spPr>
          <a:xfrm>
            <a:off x="7505094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76AE82-10B5-46DC-9CD6-62F7D83C828B}"/>
              </a:ext>
            </a:extLst>
          </p:cNvPr>
          <p:cNvSpPr/>
          <p:nvPr/>
        </p:nvSpPr>
        <p:spPr>
          <a:xfrm>
            <a:off x="8464119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94231B-449C-4C0F-A3BD-02296B2E9763}"/>
              </a:ext>
            </a:extLst>
          </p:cNvPr>
          <p:cNvSpPr/>
          <p:nvPr/>
        </p:nvSpPr>
        <p:spPr>
          <a:xfrm>
            <a:off x="9423144" y="34852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77040" y="6207734"/>
                <a:ext cx="2738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40" y="6207734"/>
                <a:ext cx="273805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336" b="-19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94523" y="5869180"/>
            <a:ext cx="146849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/>
              <a:t>Sturm – 1836’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8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3367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The Laplacian on a graph</a:t>
            </a:r>
            <a:endParaRPr lang="he-I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684B62-E9D3-4831-82CA-038AFFB92323}"/>
              </a:ext>
            </a:extLst>
          </p:cNvPr>
          <p:cNvSpPr txBox="1">
            <a:spLocks/>
          </p:cNvSpPr>
          <p:nvPr/>
        </p:nvSpPr>
        <p:spPr>
          <a:xfrm>
            <a:off x="834292" y="8880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dirty="0"/>
              <a:t>The “Dumbbell Graph”</a:t>
            </a:r>
            <a:endParaRPr lang="he-IL" sz="3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D7D138-212A-4B65-80A4-249212E57F48}"/>
              </a:ext>
            </a:extLst>
          </p:cNvPr>
          <p:cNvGrpSpPr/>
          <p:nvPr/>
        </p:nvGrpSpPr>
        <p:grpSpPr>
          <a:xfrm>
            <a:off x="3492383" y="2492094"/>
            <a:ext cx="5120709" cy="2132661"/>
            <a:chOff x="3492383" y="2492094"/>
            <a:chExt cx="5120709" cy="21326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EE7985-1181-4F2B-A748-D29D805EF237}"/>
                </a:ext>
              </a:extLst>
            </p:cNvPr>
            <p:cNvGrpSpPr/>
            <p:nvPr/>
          </p:nvGrpSpPr>
          <p:grpSpPr>
            <a:xfrm>
              <a:off x="3760876" y="2891653"/>
              <a:ext cx="4662155" cy="1733102"/>
              <a:chOff x="3760876" y="2891653"/>
              <a:chExt cx="4662155" cy="17331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676178" y="2891653"/>
                <a:ext cx="1746853" cy="173310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4" name="Straight Connector 13"/>
              <p:cNvCxnSpPr>
                <a:cxnSpLocks/>
                <a:endCxn id="12" idx="2"/>
              </p:cNvCxnSpPr>
              <p:nvPr/>
            </p:nvCxnSpPr>
            <p:spPr>
              <a:xfrm flipV="1">
                <a:off x="5507729" y="3758204"/>
                <a:ext cx="1168449" cy="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3228EE8-22C7-4169-A9AA-CD2D61292817}"/>
                  </a:ext>
                </a:extLst>
              </p:cNvPr>
              <p:cNvSpPr/>
              <p:nvPr/>
            </p:nvSpPr>
            <p:spPr>
              <a:xfrm>
                <a:off x="3760876" y="2891653"/>
                <a:ext cx="1746853" cy="173310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9AE9265-1874-4ABA-930A-B3754F0B3FC7}"/>
                    </a:ext>
                  </a:extLst>
                </p:cNvPr>
                <p:cNvSpPr txBox="1"/>
                <p:nvPr/>
              </p:nvSpPr>
              <p:spPr>
                <a:xfrm>
                  <a:off x="3492383" y="2492094"/>
                  <a:ext cx="53698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9AE9265-1874-4ABA-930A-B3754F0B3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383" y="2492094"/>
                  <a:ext cx="536986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4733D3B-9294-422B-9E8B-701004D0DC38}"/>
                    </a:ext>
                  </a:extLst>
                </p:cNvPr>
                <p:cNvSpPr txBox="1"/>
                <p:nvPr/>
              </p:nvSpPr>
              <p:spPr>
                <a:xfrm>
                  <a:off x="5823460" y="3182778"/>
                  <a:ext cx="53698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4733D3B-9294-422B-9E8B-701004D0DC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460" y="3182778"/>
                  <a:ext cx="536986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7E917C1-793A-414E-BD6A-677F8DD2FA3A}"/>
                    </a:ext>
                  </a:extLst>
                </p:cNvPr>
                <p:cNvSpPr txBox="1"/>
                <p:nvPr/>
              </p:nvSpPr>
              <p:spPr>
                <a:xfrm>
                  <a:off x="8076106" y="2495903"/>
                  <a:ext cx="53698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7E917C1-793A-414E-BD6A-677F8DD2F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6106" y="2495903"/>
                  <a:ext cx="536986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351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10862</TotalTime>
  <Words>1577</Words>
  <Application>Microsoft Office PowerPoint</Application>
  <PresentationFormat>Widescreen</PresentationFormat>
  <Paragraphs>466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Office Theme</vt:lpstr>
      <vt:lpstr>The Nodal Count Distribution of Quantum Graphs</vt:lpstr>
      <vt:lpstr>The Laplacian on the segment [0,l]</vt:lpstr>
      <vt:lpstr>The Laplacian on the segment [0,l]</vt:lpstr>
      <vt:lpstr>Can you identify the eigenfunction?</vt:lpstr>
      <vt:lpstr>Can you identify the eigenfunction?</vt:lpstr>
      <vt:lpstr>Can you identify the eigenfunction?</vt:lpstr>
      <vt:lpstr>Can you identify the eigenfunction?</vt:lpstr>
      <vt:lpstr>Can you identify the eigenfunction?</vt:lpstr>
      <vt:lpstr>The Laplacian on a graph</vt:lpstr>
      <vt:lpstr>The Laplacian on a graph</vt:lpstr>
      <vt:lpstr>The Laplacian on a graph</vt:lpstr>
      <vt:lpstr>The Laplacian on a graph</vt:lpstr>
      <vt:lpstr>Can you identify the eigenfunctions?</vt:lpstr>
      <vt:lpstr>Can you identify the eigenfunctions?</vt:lpstr>
      <vt:lpstr>Can you identify the eigenfunctions?</vt:lpstr>
      <vt:lpstr>Can you identify the eigenfunctions?</vt:lpstr>
      <vt:lpstr>Can you identify the eigenfunctions?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nodal surplus</vt:lpstr>
      <vt:lpstr>Histogram of the nodal surplus</vt:lpstr>
      <vt:lpstr>Histogram of the nodal surplus</vt:lpstr>
      <vt:lpstr>Main results</vt:lpstr>
      <vt:lpstr>Main results</vt:lpstr>
      <vt:lpstr>Main results</vt:lpstr>
      <vt:lpstr>Main results</vt:lpstr>
      <vt:lpstr>Main results</vt:lpstr>
      <vt:lpstr>Main results</vt:lpstr>
      <vt:lpstr>Main results</vt:lpstr>
      <vt:lpstr>Main results</vt:lpstr>
      <vt:lpstr>β=2   examples</vt:lpstr>
      <vt:lpstr>β=2   examples</vt:lpstr>
      <vt:lpstr>β=3   examples</vt:lpstr>
      <vt:lpstr>β=3   examples</vt:lpstr>
      <vt:lpstr>Main tools (and some nice mathematics)</vt:lpstr>
      <vt:lpstr>PowerPoint Presentation</vt:lpstr>
      <vt:lpstr>PowerPoint Presentation</vt:lpstr>
      <vt:lpstr>What’s next?</vt:lpstr>
      <vt:lpstr>What’s next?</vt:lpstr>
      <vt:lpstr>What’s next?</vt:lpstr>
      <vt:lpstr>What’s next?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Nodal Count Distribution of Quantum Graphs</dc:title>
  <dc:creator>student</dc:creator>
  <cp:lastModifiedBy>Lior Alon</cp:lastModifiedBy>
  <cp:revision>134</cp:revision>
  <cp:lastPrinted>2017-07-26T05:44:35Z</cp:lastPrinted>
  <dcterms:created xsi:type="dcterms:W3CDTF">2017-07-18T07:59:15Z</dcterms:created>
  <dcterms:modified xsi:type="dcterms:W3CDTF">2017-08-03T08:45:53Z</dcterms:modified>
</cp:coreProperties>
</file>