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57" r:id="rId4"/>
    <p:sldId id="276" r:id="rId5"/>
    <p:sldId id="298" r:id="rId6"/>
    <p:sldId id="264" r:id="rId7"/>
    <p:sldId id="282" r:id="rId8"/>
    <p:sldId id="283" r:id="rId9"/>
    <p:sldId id="284" r:id="rId10"/>
    <p:sldId id="285" r:id="rId11"/>
    <p:sldId id="299" r:id="rId12"/>
    <p:sldId id="266" r:id="rId13"/>
    <p:sldId id="291" r:id="rId14"/>
    <p:sldId id="292" r:id="rId15"/>
    <p:sldId id="290" r:id="rId16"/>
    <p:sldId id="293" r:id="rId17"/>
    <p:sldId id="300" r:id="rId18"/>
    <p:sldId id="265" r:id="rId19"/>
    <p:sldId id="273" r:id="rId20"/>
    <p:sldId id="295" r:id="rId21"/>
    <p:sldId id="296" r:id="rId22"/>
    <p:sldId id="275" r:id="rId23"/>
    <p:sldId id="286" r:id="rId24"/>
    <p:sldId id="287" r:id="rId25"/>
    <p:sldId id="288" r:id="rId26"/>
    <p:sldId id="294" r:id="rId27"/>
    <p:sldId id="297" r:id="rId28"/>
    <p:sldId id="269" r:id="rId29"/>
    <p:sldId id="289" r:id="rId30"/>
    <p:sldId id="267" r:id="rId31"/>
    <p:sldId id="272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9D"/>
    <a:srgbClr val="EADAC1"/>
    <a:srgbClr val="F7F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88657"/>
  </p:normalViewPr>
  <p:slideViewPr>
    <p:cSldViewPr snapToGrid="0" snapToObjects="1">
      <p:cViewPr varScale="1">
        <p:scale>
          <a:sx n="82" d="100"/>
          <a:sy n="82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CFCB1-97B5-6349-8459-6F900DE6281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5052A-F46B-EB4D-856F-68C2CCE29B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5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eschlechtsidentit%C3%A4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vry-sur-Sein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rnational_Women%27s_Day" TargetMode="External"/><Relationship Id="rId5" Type="http://schemas.openxmlformats.org/officeDocument/2006/relationships/hyperlink" Target="https://en.wikipedia.org/wiki/Maria_Sk%C5%82odowska-Curie" TargetMode="External"/><Relationship Id="rId4" Type="http://schemas.openxmlformats.org/officeDocument/2006/relationships/hyperlink" Target="https://en.wikipedia.org/wiki/Pierre_Curie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Cis – Personen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deren zum Zeitpunkt der Geburt zugeschriebenes Geschlecht mit ihrer sich in den ersten Lebensjahren entwickelnden 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eschlechtsidentität"/>
              </a:rPr>
              <a:t>Geschlechtsidentität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zusammenfällt</a:t>
            </a:r>
          </a:p>
          <a:p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Vollständigkeit nicht das Ziel - Betonung: beispielhaft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76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Astronautin: Insa Thiele-Eich</a:t>
            </a:r>
          </a:p>
          <a:p>
            <a:endParaRPr lang="de-DE" dirty="0"/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 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vry-sur-Seine"/>
              </a:rPr>
              <a:t>Ivry-sur-Seine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opened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1946.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ierre Curie"/>
              </a:rPr>
              <a:t>Pierre Curie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renovation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31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January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2007,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renamed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honour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fellow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Nobel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laureate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Maria Skłodowska-Curie"/>
              </a:rPr>
              <a:t>Maria Skłodowska-Curie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8 March, 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International Women's Day"/>
              </a:rPr>
              <a:t>International Women's Day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38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Am 11. April 2019 wird das Bild eines schwarzen Lochs veröffentlicht, das weltweit spannungserfüllt erwartet wurde.</a:t>
            </a:r>
          </a:p>
          <a:p>
            <a:r>
              <a:rPr lang="de-DE" dirty="0"/>
              <a:t>Es entstand aus einer internationalen Kollaboration mit über 200 Forschenden.</a:t>
            </a:r>
          </a:p>
          <a:p>
            <a:endParaRPr lang="de-DE" dirty="0"/>
          </a:p>
          <a:p>
            <a:r>
              <a:rPr lang="de-DE" dirty="0"/>
              <a:t>Kurze Zeit später geht auch folgendes Bild viral: Es zeigt Katie </a:t>
            </a:r>
            <a:r>
              <a:rPr lang="de-DE" dirty="0" err="1"/>
              <a:t>Bouman</a:t>
            </a:r>
            <a:r>
              <a:rPr lang="de-DE" dirty="0"/>
              <a:t>, eine der Forscherinnen, die an einem der Algorithmen für die Bildproduktion mitgearbeitet hat. </a:t>
            </a:r>
            <a:r>
              <a:rPr lang="de-DE" dirty="0" err="1"/>
              <a:t>Bouman</a:t>
            </a:r>
            <a:r>
              <a:rPr lang="de-DE" dirty="0"/>
              <a:t> wird Sinnbild der Entdeckung, viele Medien berichten über die Wissenschaftlerin.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02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dann passiert, ist sehr typisch für massenmediale Phänomene:</a:t>
            </a:r>
          </a:p>
          <a:p>
            <a:r>
              <a:rPr lang="de-DE" dirty="0"/>
              <a:t>Auf unterschiedlichen Plattformen (hier: </a:t>
            </a:r>
            <a:r>
              <a:rPr lang="de-DE" dirty="0" err="1"/>
              <a:t>Reddit</a:t>
            </a:r>
            <a:r>
              <a:rPr lang="de-DE" dirty="0"/>
              <a:t>) entstehen Diskussionen darüber, wie groß der Anteil </a:t>
            </a:r>
            <a:r>
              <a:rPr lang="de-DE" dirty="0" err="1"/>
              <a:t>Boumans</a:t>
            </a:r>
            <a:r>
              <a:rPr lang="de-DE" dirty="0"/>
              <a:t> an der Kollaboration war. Ihr wird der Verdienst (</a:t>
            </a:r>
            <a:r>
              <a:rPr lang="de-DE" dirty="0" err="1"/>
              <a:t>Credit</a:t>
            </a:r>
            <a:r>
              <a:rPr lang="de-DE" dirty="0"/>
              <a:t>) abgesprochen und es werden </a:t>
            </a:r>
            <a:r>
              <a:rPr lang="de-DE" dirty="0" err="1"/>
              <a:t>Memes</a:t>
            </a:r>
            <a:r>
              <a:rPr lang="de-DE" dirty="0"/>
              <a:t> veröffentlicht, die männlichen Kollegen den Löwenanteil zusprechen.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918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Richtigstellung</a:t>
            </a:r>
            <a:r>
              <a:rPr lang="en-GB" dirty="0"/>
              <a:t>: </a:t>
            </a:r>
            <a:r>
              <a:rPr lang="en-GB" dirty="0" err="1"/>
              <a:t>Zahlen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ausgedacht</a:t>
            </a:r>
            <a:endParaRPr lang="en-GB" dirty="0"/>
          </a:p>
          <a:p>
            <a:r>
              <a:rPr lang="en-GB" dirty="0" err="1"/>
              <a:t>Internettrolle</a:t>
            </a:r>
            <a:r>
              <a:rPr lang="en-GB" dirty="0"/>
              <a:t>: </a:t>
            </a:r>
            <a:r>
              <a:rPr lang="en-GB" dirty="0" err="1"/>
              <a:t>Zusammenschluss</a:t>
            </a:r>
            <a:r>
              <a:rPr lang="en-GB" dirty="0"/>
              <a:t> von </a:t>
            </a:r>
            <a:r>
              <a:rPr lang="en-GB" dirty="0" err="1"/>
              <a:t>Personen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Netzwerke</a:t>
            </a:r>
            <a:r>
              <a:rPr lang="en-GB" dirty="0"/>
              <a:t>; </a:t>
            </a:r>
            <a:r>
              <a:rPr lang="en-GB" dirty="0" err="1"/>
              <a:t>dabei</a:t>
            </a:r>
            <a:r>
              <a:rPr lang="en-GB" dirty="0"/>
              <a:t> warden </a:t>
            </a:r>
            <a:r>
              <a:rPr lang="en-GB" dirty="0" err="1"/>
              <a:t>Plattformen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Discord </a:t>
            </a:r>
            <a:r>
              <a:rPr lang="en-GB" dirty="0" err="1"/>
              <a:t>genutzt</a:t>
            </a:r>
            <a:r>
              <a:rPr lang="en-GB" dirty="0"/>
              <a:t>; </a:t>
            </a:r>
          </a:p>
          <a:p>
            <a:r>
              <a:rPr lang="en-GB" dirty="0" err="1"/>
              <a:t>Oftmals</a:t>
            </a:r>
            <a:r>
              <a:rPr lang="en-GB" dirty="0"/>
              <a:t> </a:t>
            </a:r>
            <a:r>
              <a:rPr lang="en-GB" dirty="0" err="1"/>
              <a:t>Männer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rechten</a:t>
            </a:r>
            <a:r>
              <a:rPr lang="en-GB" dirty="0"/>
              <a:t> Spektrum, </a:t>
            </a:r>
            <a:r>
              <a:rPr lang="de-DE" noProof="0" dirty="0"/>
              <a:t>(fast immer) vertreten von misogyn</a:t>
            </a:r>
            <a:r>
              <a:rPr lang="en-GB" noProof="0" dirty="0" err="1"/>
              <a:t>er</a:t>
            </a:r>
            <a:r>
              <a:rPr lang="en-GB" noProof="0" dirty="0"/>
              <a:t> </a:t>
            </a:r>
            <a:r>
              <a:rPr lang="en-GB" noProof="0" dirty="0" err="1"/>
              <a:t>Einstellungen</a:t>
            </a:r>
            <a:endParaRPr lang="en-GB" noProof="0" dirty="0"/>
          </a:p>
          <a:p>
            <a:endParaRPr lang="en-GB" noProof="0" dirty="0"/>
          </a:p>
          <a:p>
            <a:r>
              <a:rPr lang="en-GB" b="1" noProof="0" dirty="0" err="1"/>
              <a:t>Mechanismen</a:t>
            </a:r>
            <a:r>
              <a:rPr lang="en-GB" b="1" noProof="0" dirty="0"/>
              <a:t> </a:t>
            </a:r>
            <a:r>
              <a:rPr lang="en-GB" b="1" noProof="0" dirty="0" err="1"/>
              <a:t>hinterfragen</a:t>
            </a:r>
            <a:r>
              <a:rPr lang="en-GB" b="1" noProof="0" dirty="0"/>
              <a:t> – </a:t>
            </a:r>
            <a:r>
              <a:rPr lang="en-GB" b="1" noProof="0" dirty="0" err="1"/>
              <a:t>stärker</a:t>
            </a:r>
            <a:r>
              <a:rPr lang="en-GB" b="1" noProof="0" dirty="0"/>
              <a:t> </a:t>
            </a:r>
            <a:r>
              <a:rPr lang="en-GB" b="1" noProof="0" dirty="0" err="1"/>
              <a:t>betonen</a:t>
            </a:r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36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46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stories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(Dawson et al., 2019)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82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Hinterfragen</a:t>
            </a:r>
            <a:r>
              <a:rPr lang="en-GB" dirty="0"/>
              <a:t> der </a:t>
            </a:r>
            <a:r>
              <a:rPr lang="en-GB" dirty="0" err="1"/>
              <a:t>Darstellung</a:t>
            </a:r>
            <a:r>
              <a:rPr lang="en-GB" dirty="0"/>
              <a:t> (in </a:t>
            </a:r>
            <a:r>
              <a:rPr lang="en-GB" dirty="0" err="1"/>
              <a:t>Anbetracht</a:t>
            </a:r>
            <a:r>
              <a:rPr lang="en-GB" dirty="0"/>
              <a:t> </a:t>
            </a:r>
            <a:r>
              <a:rPr lang="en-GB" dirty="0" err="1"/>
              <a:t>misogyner</a:t>
            </a:r>
            <a:r>
              <a:rPr lang="en-GB" dirty="0"/>
              <a:t> </a:t>
            </a:r>
            <a:r>
              <a:rPr lang="en-GB" dirty="0" err="1"/>
              <a:t>Netzwerke</a:t>
            </a:r>
            <a:r>
              <a:rPr lang="en-GB" dirty="0"/>
              <a:t> etc.)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96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2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um Beteiligung von Frauen an Wissenschaft : loslösen von individueller Verantwortung / individuelle Voraussetzung</a:t>
            </a:r>
          </a:p>
          <a:p>
            <a:r>
              <a:rPr lang="de-DE" dirty="0"/>
              <a:t>-&gt; angehen von strukturellen Hürden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8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Making invisible”</a:t>
            </a:r>
            <a:r>
              <a:rPr lang="de-DE" dirty="0"/>
              <a:t> </a:t>
            </a:r>
            <a:r>
              <a:rPr lang="de-DE" dirty="0" err="1"/>
              <a:t>occurs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forgotten</a:t>
            </a:r>
            <a:r>
              <a:rPr lang="de-DE" dirty="0"/>
              <a:t>, </a:t>
            </a:r>
            <a:r>
              <a:rPr lang="de-DE" dirty="0" err="1"/>
              <a:t>overlooked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ignored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robs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identity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reminds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inferior, </a:t>
            </a:r>
            <a:r>
              <a:rPr lang="de-DE" dirty="0" err="1"/>
              <a:t>insignificant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. – kann in Situationen passieren, die nur Individuen betreffen (Bürosituation) oder ganze Gruppen betreffen (meistens Minoritäten) - BEZUG FRAUEN</a:t>
            </a:r>
          </a:p>
          <a:p>
            <a:endParaRPr lang="de-DE" dirty="0"/>
          </a:p>
          <a:p>
            <a:r>
              <a:rPr lang="de-DE" dirty="0"/>
              <a:t>Das ist möglich weil</a:t>
            </a:r>
          </a:p>
          <a:p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men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so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men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b="1" dirty="0"/>
              <a:t>male </a:t>
            </a:r>
            <a:r>
              <a:rPr lang="de-DE" b="1" dirty="0" err="1"/>
              <a:t>culture</a:t>
            </a:r>
            <a:r>
              <a:rPr lang="de-DE" b="1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obvious</a:t>
            </a:r>
            <a:r>
              <a:rPr lang="de-DE" dirty="0"/>
              <a:t>, normal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(Verständnis </a:t>
            </a:r>
            <a:r>
              <a:rPr lang="de-DE" dirty="0">
                <a:sym typeface="Wingdings" pitchFamily="2" charset="2"/>
              </a:rPr>
              <a:t> Assmann)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male </a:t>
            </a:r>
            <a:r>
              <a:rPr lang="de-DE" dirty="0" err="1">
                <a:sym typeface="Wingdings" pitchFamily="2" charset="2"/>
              </a:rPr>
              <a:t>culture</a:t>
            </a:r>
            <a:r>
              <a:rPr lang="de-DE" dirty="0">
                <a:sym typeface="Wingdings" pitchFamily="2" charset="2"/>
              </a:rPr>
              <a:t> gründet sich auf </a:t>
            </a:r>
            <a:r>
              <a:rPr lang="de-DE" dirty="0" err="1">
                <a:sym typeface="Wingdings" pitchFamily="2" charset="2"/>
              </a:rPr>
              <a:t>cultural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memory</a:t>
            </a: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Cultural </a:t>
            </a:r>
            <a:r>
              <a:rPr lang="de-DE" dirty="0" err="1">
                <a:sym typeface="Wingdings" pitchFamily="2" charset="2"/>
              </a:rPr>
              <a:t>memory</a:t>
            </a:r>
            <a:r>
              <a:rPr lang="de-DE" dirty="0">
                <a:sym typeface="Wingdings" pitchFamily="2" charset="2"/>
              </a:rPr>
              <a:t> formt Einheit einer Gruppe und macht sie sichtbar anderen Gruppen gegenüber (Jan Assmann)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Beim letzten Anstrich: Vortrag stellt passives und aktives unsichtbar machen an Beispielen vor – angefangen mit „übersehenen Leistungen“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4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obwohl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ganze</a:t>
            </a:r>
            <a:r>
              <a:rPr lang="en-GB" dirty="0"/>
              <a:t> </a:t>
            </a:r>
            <a:r>
              <a:rPr lang="en-GB" dirty="0" err="1"/>
              <a:t>Sammlung</a:t>
            </a:r>
            <a:r>
              <a:rPr lang="en-GB" dirty="0"/>
              <a:t> von </a:t>
            </a:r>
            <a:r>
              <a:rPr lang="en-GB" dirty="0" err="1"/>
              <a:t>Einsteins</a:t>
            </a:r>
            <a:r>
              <a:rPr lang="en-GB" dirty="0"/>
              <a:t> </a:t>
            </a:r>
            <a:r>
              <a:rPr lang="en-GB" dirty="0" err="1"/>
              <a:t>Briefen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 (</a:t>
            </a:r>
            <a:r>
              <a:rPr lang="en-GB" dirty="0" err="1"/>
              <a:t>unsere</a:t>
            </a:r>
            <a:r>
              <a:rPr lang="en-GB" dirty="0"/>
              <a:t> </a:t>
            </a:r>
            <a:r>
              <a:rPr lang="en-GB" dirty="0" err="1"/>
              <a:t>Bibliothek</a:t>
            </a:r>
            <a:r>
              <a:rPr lang="en-GB" dirty="0"/>
              <a:t> hat </a:t>
            </a:r>
            <a:r>
              <a:rPr lang="en-GB" dirty="0" err="1"/>
              <a:t>allein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10 </a:t>
            </a:r>
            <a:r>
              <a:rPr lang="en-GB" dirty="0" err="1"/>
              <a:t>Bände</a:t>
            </a:r>
            <a:r>
              <a:rPr lang="en-GB" dirty="0"/>
              <a:t>)...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Helvetica" pitchFamily="2" charset="0"/>
              </a:rPr>
              <a:t>Studie 1: Umfrage unter Professor*innen nach Studierendenanfragen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Helvetica" pitchFamily="2" charset="0"/>
              </a:rPr>
              <a:t>Studie 2: experimentelles Design; Studierende erhielten fiktionalen (identischen) CV einer Professorin / eines Professor &gt; und sollten Items zu Erwartungen beantworten</a:t>
            </a:r>
          </a:p>
          <a:p>
            <a:endParaRPr lang="en-GB" dirty="0"/>
          </a:p>
          <a:p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favor</a:t>
            </a:r>
            <a:r>
              <a:rPr lang="de-DE" dirty="0"/>
              <a:t> </a:t>
            </a:r>
            <a:r>
              <a:rPr lang="de-DE" dirty="0" err="1"/>
              <a:t>requests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felt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’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entitlement</a:t>
            </a:r>
            <a:r>
              <a:rPr lang="de-DE" dirty="0"/>
              <a:t>, </a:t>
            </a:r>
            <a:r>
              <a:rPr lang="de-DE" i="1" dirty="0" err="1"/>
              <a:t>which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tendency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students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believe</a:t>
            </a:r>
            <a:r>
              <a:rPr lang="de-DE" i="1" dirty="0"/>
              <a:t> </a:t>
            </a:r>
            <a:r>
              <a:rPr lang="de-DE" i="1" dirty="0" err="1"/>
              <a:t>that</a:t>
            </a:r>
            <a:r>
              <a:rPr lang="de-DE" i="1" dirty="0"/>
              <a:t> </a:t>
            </a:r>
            <a:r>
              <a:rPr lang="de-DE" i="1" dirty="0" err="1"/>
              <a:t>they</a:t>
            </a:r>
            <a:r>
              <a:rPr lang="de-DE" i="1" dirty="0"/>
              <a:t> </a:t>
            </a:r>
            <a:r>
              <a:rPr lang="de-DE" i="1" dirty="0" err="1"/>
              <a:t>deserve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succeed</a:t>
            </a:r>
            <a:r>
              <a:rPr lang="de-DE" i="1" dirty="0"/>
              <a:t> </a:t>
            </a:r>
            <a:r>
              <a:rPr lang="de-DE" i="1" dirty="0" err="1"/>
              <a:t>academically</a:t>
            </a:r>
            <a:r>
              <a:rPr lang="de-DE" i="1" dirty="0"/>
              <a:t>, </a:t>
            </a:r>
            <a:r>
              <a:rPr lang="de-DE" i="1" dirty="0" err="1"/>
              <a:t>independent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performance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effort</a:t>
            </a:r>
            <a:r>
              <a:rPr lang="de-DE" dirty="0"/>
              <a:t> (</a:t>
            </a:r>
            <a:r>
              <a:rPr lang="de-DE" dirty="0" err="1"/>
              <a:t>Chowning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Campbell 2009; Kopp et al. 2011). </a:t>
            </a:r>
            <a:r>
              <a:rPr lang="de-DE" dirty="0" err="1"/>
              <a:t>Academically</a:t>
            </a:r>
            <a:r>
              <a:rPr lang="de-DE" dirty="0"/>
              <a:t> </a:t>
            </a:r>
            <a:r>
              <a:rPr lang="de-DE" dirty="0" err="1"/>
              <a:t>entitled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professors</a:t>
            </a:r>
            <a:r>
              <a:rPr lang="de-DE" dirty="0"/>
              <a:t> (Kopp et al. 2011).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past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such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argue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grades,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negotiate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grades,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angry</a:t>
            </a:r>
            <a:r>
              <a:rPr lang="de-DE" dirty="0"/>
              <a:t> after negative </a:t>
            </a:r>
            <a:r>
              <a:rPr lang="de-DE" dirty="0" err="1"/>
              <a:t>feedback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 </a:t>
            </a:r>
            <a:r>
              <a:rPr lang="de-DE" dirty="0" err="1"/>
              <a:t>professors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exceptions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(</a:t>
            </a:r>
            <a:r>
              <a:rPr lang="de-DE" dirty="0" err="1"/>
              <a:t>Chowning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Campbell 2009; </a:t>
            </a:r>
            <a:r>
              <a:rPr lang="de-DE" dirty="0" err="1"/>
              <a:t>Ciani</a:t>
            </a:r>
            <a:r>
              <a:rPr lang="de-DE" dirty="0"/>
              <a:t> et al. 2008; </a:t>
            </a:r>
            <a:r>
              <a:rPr lang="de-DE" dirty="0" err="1"/>
              <a:t>see</a:t>
            </a:r>
            <a:r>
              <a:rPr lang="de-DE" dirty="0"/>
              <a:t> also Jiang et al. 2017),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reactions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investigated</a:t>
            </a:r>
            <a:r>
              <a:rPr lang="de-DE" dirty="0"/>
              <a:t> in Study 2.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50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4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Sapir </a:t>
            </a:r>
            <a:r>
              <a:rPr lang="de-DE" dirty="0" err="1"/>
              <a:t>Whorf</a:t>
            </a:r>
            <a:r>
              <a:rPr lang="de-DE" dirty="0"/>
              <a:t> (Linguistik): Sprache formt Denken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653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Untersuchung der grammatikalischen Gender-Struktur von 4000 Sprachen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3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Sprache wirkt sich auf das Denken aus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5052A-F46B-EB4D-856F-68C2CCE29B4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8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97547-E0A2-D145-BB51-6E7F2CD1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46E15AA-FECE-9F4C-A362-3D1224D3A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3103" y="0"/>
            <a:ext cx="5155756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435FA0E-17A9-B744-AAB1-C9373F84BC11}"/>
              </a:ext>
            </a:extLst>
          </p:cNvPr>
          <p:cNvSpPr/>
          <p:nvPr userDrawn="1"/>
        </p:nvSpPr>
        <p:spPr>
          <a:xfrm>
            <a:off x="5335929" y="0"/>
            <a:ext cx="6856071" cy="6858000"/>
          </a:xfrm>
          <a:prstGeom prst="rect">
            <a:avLst/>
          </a:prstGeom>
          <a:solidFill>
            <a:srgbClr val="EAD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B327B-D56C-0D4F-9C23-6F7B2044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536686-ECA1-B843-AED5-F017D5850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4653EE-ED47-F046-AE06-74E07442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835466-AA83-A14D-96A6-83741B99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68A914-E99E-CB48-8AFC-98440E45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7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71226C-20E7-C647-8140-C89F5AAF1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B5ACE3-D707-C64C-87E1-D122E1119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AD43BA-C464-1A48-A804-8F920EBF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2D5E5B-A9FD-AB45-A3D0-E6355757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FE0BE-6226-7D4A-917E-DD5E1803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4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8F7FF98-4958-F445-8503-6D583D09EC44}"/>
              </a:ext>
            </a:extLst>
          </p:cNvPr>
          <p:cNvSpPr/>
          <p:nvPr userDrawn="1"/>
        </p:nvSpPr>
        <p:spPr>
          <a:xfrm>
            <a:off x="2349661" y="544010"/>
            <a:ext cx="7492678" cy="5769980"/>
          </a:xfrm>
          <a:prstGeom prst="rect">
            <a:avLst/>
          </a:prstGeom>
          <a:solidFill>
            <a:srgbClr val="EAD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984EE96-F2EF-2A49-9A1D-D701897D7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9661" y="6356350"/>
            <a:ext cx="7492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Tanja Mutschler ・11. Februar 2020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908E1C0-EDEF-064D-9456-5E57043C6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6338" y="6356350"/>
            <a:ext cx="624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113740DA-6DFB-9A4A-9F7A-3EA4FCB4839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2217E5-5A5F-B84B-9078-BDD33FB2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6099B9-6BD7-8A43-9253-7A0AA3D4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21221A-51C9-D04F-A206-2F93D9E3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C2BBD31-7507-F14D-A4C1-F2A9B59ECCF6}"/>
              </a:ext>
            </a:extLst>
          </p:cNvPr>
          <p:cNvSpPr/>
          <p:nvPr userDrawn="1"/>
        </p:nvSpPr>
        <p:spPr>
          <a:xfrm>
            <a:off x="2349661" y="544010"/>
            <a:ext cx="7492678" cy="5769980"/>
          </a:xfrm>
          <a:prstGeom prst="rect">
            <a:avLst/>
          </a:prstGeom>
          <a:solidFill>
            <a:srgbClr val="EAD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E2EA79-94CE-A24D-9CC6-085B11823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CA0360-50F8-1147-BB69-4146E97EB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19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A0A14-AB0C-A549-8347-D965C570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B2A376-255F-9249-A6D5-4741A80BF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857632-EFE1-164F-8961-27BF8AC6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2693A2-D894-0B45-86AE-39CC10B9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47093A-D430-8040-829F-089A078C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2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B76D3-CA3F-1442-BA6A-AF8D2A16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4956E8-33D0-5845-A62F-956DFA608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6BEFB6-97E9-464D-8182-45E816FFE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52A4F5-7BA1-3040-96B6-457F7002B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865CD2-2617-DE44-8CF8-D4C1621B2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81CF5EE-F7BA-4946-B8AE-E205314A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54748CE-98AA-FA4F-A922-89E743BA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E4F8FB-847D-074D-8CB1-BAAB0BE5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7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FA0D8-0205-C649-A52E-D37336E9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C6AFEB-1350-F343-BE8E-6ADBF795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EB6D35-2BDC-7848-8292-FECE1FA5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82A450-3E44-6F47-96B6-ABBC21DD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6E5F53-CC63-4642-B3DC-56B49E27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3AC9A3-3F40-184A-863D-73237E62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906E95-014A-454C-85D0-F7648965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847C-355E-B84E-A7F4-D6A71E17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351ACE-B3BD-3042-BBC8-0E2050C74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1CA687-F89D-8A40-861D-3EBD6A9B6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4217E9-F06A-8C46-B0A0-30CB4471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4EB0C7-06CC-7343-B637-6E9AE9F4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15DC75-A6BA-A14D-8FB9-1E4BE113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6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6F77B-285B-1C4A-8246-9C0447E3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8CC942-CCB8-154C-88C5-A41345B89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07A244-870D-0342-9496-7C0EE0552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82F970-6D9A-9B43-B114-129AC064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780DC2-48B6-D046-847A-50C36067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AA680D-3520-7A4D-BFB6-26695B5C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5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9BD5C6D-0EBE-2B47-AD95-41747384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BE0C9A-4CC5-7E46-9A0B-BB2C1E338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18A512-740A-F241-9AC7-0BD6115A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424C69-8F66-844E-90D2-BB50982E8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Tanja Mutschler ・11. Februar 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221036-A710-D840-B402-BBAA5E6B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740DA-6DFB-9A4A-9F7A-3EA4FCB48395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5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fsiedas.at/podcarst/detail/id-20-darf-sie-das-objektivitaet-ist-eine-herrschaftsluege" TargetMode="External"/><Relationship Id="rId2" Type="http://schemas.openxmlformats.org/officeDocument/2006/relationships/hyperlink" Target="https://www.theguardian.com/music/2015/sep/08/lost-genius-the-other-mozart-sister-nanner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iegel.de/kultur/gesellschaft/margarete-stokowski-ueber-frauenwahlrecht-kennen-sie-olympe-de-gouges-a-1238163.html" TargetMode="External"/><Relationship Id="rId4" Type="http://schemas.openxmlformats.org/officeDocument/2006/relationships/hyperlink" Target="https://www.theguardian.com/commentisfree/2019/jul/21/woman-greatest-enemy-lack-of-time-themselve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2CF60D4-AAAE-3F40-9D05-3E78F9977C0F}"/>
              </a:ext>
            </a:extLst>
          </p:cNvPr>
          <p:cNvSpPr txBox="1"/>
          <p:nvPr/>
        </p:nvSpPr>
        <p:spPr>
          <a:xfrm>
            <a:off x="5564604" y="1804087"/>
            <a:ext cx="624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Women* in Science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7FF088-1F78-5F4F-9D9A-FAEBA88A759C}"/>
              </a:ext>
            </a:extLst>
          </p:cNvPr>
          <p:cNvSpPr txBox="1"/>
          <p:nvPr/>
        </p:nvSpPr>
        <p:spPr>
          <a:xfrm>
            <a:off x="5943601" y="2450418"/>
            <a:ext cx="56223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Wie die Leistungen von (Natur)Wissenschaftler*innen unsichtbar gemacht werden </a:t>
            </a:r>
          </a:p>
          <a:p>
            <a:endParaRPr lang="en-GB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18225A-E36E-A045-8CBE-48C2820E0E3F}"/>
              </a:ext>
            </a:extLst>
          </p:cNvPr>
          <p:cNvSpPr txBox="1"/>
          <p:nvPr/>
        </p:nvSpPr>
        <p:spPr>
          <a:xfrm>
            <a:off x="6067167" y="4941284"/>
            <a:ext cx="562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Tanja Mutschler ・11. Februar 2020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11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Übersehene Leistungen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2349661" y="1331523"/>
            <a:ext cx="74926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Mileva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Marić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(-Einstein): Grad der Beteiligung an A. Einsteins ersten Veröffentlichungen bis heute ungeklärt / stark umstritten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Zweiteilige Studie zu Studierenden-Anfragen an Professorinnen und Professoren (</a:t>
            </a:r>
            <a:r>
              <a:rPr lang="de-DE" dirty="0" err="1">
                <a:latin typeface="Helvetica" pitchFamily="2" charset="0"/>
              </a:rPr>
              <a:t>El-Alayli</a:t>
            </a:r>
            <a:r>
              <a:rPr lang="de-DE" dirty="0">
                <a:latin typeface="Helvetica" pitchFamily="2" charset="0"/>
              </a:rPr>
              <a:t>, Hansen-Brown &amp; </a:t>
            </a:r>
            <a:r>
              <a:rPr lang="de-DE" dirty="0" err="1">
                <a:latin typeface="Helvetica" pitchFamily="2" charset="0"/>
              </a:rPr>
              <a:t>Ceynar</a:t>
            </a:r>
            <a:r>
              <a:rPr lang="de-DE" dirty="0">
                <a:latin typeface="Helvetica" pitchFamily="2" charset="0"/>
              </a:rPr>
              <a:t>,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elvetica" pitchFamily="2" charset="0"/>
              </a:rPr>
              <a:t>Ergebnisse: Professorinnen erhalten mehr Standard-Anfragen, mehr „</a:t>
            </a:r>
            <a:r>
              <a:rPr lang="de-DE" sz="1600" dirty="0" err="1">
                <a:latin typeface="Helvetica" pitchFamily="2" charset="0"/>
              </a:rPr>
              <a:t>special</a:t>
            </a:r>
            <a:r>
              <a:rPr lang="de-DE" sz="1600" dirty="0">
                <a:latin typeface="Helvetica" pitchFamily="2" charset="0"/>
              </a:rPr>
              <a:t> </a:t>
            </a:r>
            <a:r>
              <a:rPr lang="de-DE" sz="1600" dirty="0" err="1">
                <a:latin typeface="Helvetica" pitchFamily="2" charset="0"/>
              </a:rPr>
              <a:t>favor</a:t>
            </a:r>
            <a:r>
              <a:rPr lang="de-DE" sz="1600" dirty="0">
                <a:latin typeface="Helvetica" pitchFamily="2" charset="0"/>
              </a:rPr>
              <a:t>“ – Anfragen und erlebten mehr Freundschaftsverhalten  durch Studierende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elvetica" pitchFamily="2" charset="0"/>
              </a:rPr>
              <a:t>Höhere Erwartungen an Professorinnen (v.a. bei hohem Grad des </a:t>
            </a:r>
            <a:r>
              <a:rPr lang="de-DE" sz="1600" dirty="0" err="1">
                <a:latin typeface="Helvetica" pitchFamily="2" charset="0"/>
              </a:rPr>
              <a:t>Entitlements</a:t>
            </a:r>
            <a:r>
              <a:rPr lang="de-DE" sz="1600" dirty="0">
                <a:latin typeface="Helvetica" pitchFamily="2" charset="0"/>
              </a:rPr>
              <a:t> der Studierenden); und negativere Gefühle bei Ablehnung der Anfragen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CB7705-0670-BD4E-A929-8CA09E666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A90EA-F9D1-4A41-A3B2-8A6E9BE89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072DAF-443A-F844-980C-E64D2373D21B}"/>
              </a:ext>
            </a:extLst>
          </p:cNvPr>
          <p:cNvSpPr txBox="1"/>
          <p:nvPr/>
        </p:nvSpPr>
        <p:spPr>
          <a:xfrm>
            <a:off x="327042" y="4545352"/>
            <a:ext cx="555477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Helvetica" pitchFamily="2" charset="0"/>
              </a:rPr>
              <a:t>Implikationen</a:t>
            </a:r>
            <a:r>
              <a:rPr lang="de-DE" dirty="0">
                <a:latin typeface="Helvetica" pitchFamily="2" charset="0"/>
              </a:rPr>
              <a:t>: </a:t>
            </a:r>
          </a:p>
          <a:p>
            <a:pPr algn="ctr"/>
            <a:r>
              <a:rPr lang="de-DE" dirty="0">
                <a:latin typeface="Helvetica" pitchFamily="2" charset="0"/>
              </a:rPr>
              <a:t>durch höhere Erwartungen und mehr Anfragen an Professorinnen – Inanspruchnahme der Arbeitszeit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B793004-5D26-164E-B9B3-427AA071C1C0}"/>
              </a:ext>
            </a:extLst>
          </p:cNvPr>
          <p:cNvGrpSpPr/>
          <p:nvPr/>
        </p:nvGrpSpPr>
        <p:grpSpPr>
          <a:xfrm>
            <a:off x="5737412" y="4545352"/>
            <a:ext cx="5966909" cy="892552"/>
            <a:chOff x="5737412" y="5271063"/>
            <a:chExt cx="5966909" cy="892552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BEF3D01-CEAC-3F4B-8D4F-0A53A8F54299}"/>
                </a:ext>
              </a:extLst>
            </p:cNvPr>
            <p:cNvSpPr txBox="1"/>
            <p:nvPr/>
          </p:nvSpPr>
          <p:spPr>
            <a:xfrm>
              <a:off x="6149547" y="5271063"/>
              <a:ext cx="5554774" cy="89255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Helvetica" pitchFamily="2" charset="0"/>
                </a:rPr>
                <a:t>weniger Zeit für Arbeit, die in der Wissenschaft </a:t>
              </a:r>
              <a:r>
                <a:rPr lang="de-DE" i="1" spc="300" dirty="0">
                  <a:latin typeface="Helvetica" pitchFamily="2" charset="0"/>
                </a:rPr>
                <a:t>gesehen</a:t>
              </a:r>
              <a:r>
                <a:rPr lang="de-DE" dirty="0">
                  <a:latin typeface="Helvetica" pitchFamily="2" charset="0"/>
                </a:rPr>
                <a:t> wird </a:t>
              </a:r>
              <a:r>
                <a:rPr lang="de-DE" sz="1600" dirty="0">
                  <a:latin typeface="Helvetica" pitchFamily="2" charset="0"/>
                </a:rPr>
                <a:t>(Forschung, Veröffentlichungen, Kollaborationen, …)</a:t>
              </a:r>
              <a:endParaRPr lang="de-DE" sz="1400" dirty="0">
                <a:latin typeface="Helvetica" pitchFamily="2" charset="0"/>
              </a:endParaRPr>
            </a:p>
          </p:txBody>
        </p:sp>
        <p:sp>
          <p:nvSpPr>
            <p:cNvPr id="8" name="Pfeil nach rechts 7">
              <a:extLst>
                <a:ext uri="{FF2B5EF4-FFF2-40B4-BE49-F238E27FC236}">
                  <a16:creationId xmlns:a16="http://schemas.microsoft.com/office/drawing/2014/main" id="{04BD620F-E155-7641-9BC8-C6840551D59B}"/>
                </a:ext>
              </a:extLst>
            </p:cNvPr>
            <p:cNvSpPr/>
            <p:nvPr/>
          </p:nvSpPr>
          <p:spPr>
            <a:xfrm>
              <a:off x="5737412" y="5603455"/>
              <a:ext cx="717176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927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5673F7D-E889-9849-AC4F-60718A8A9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Tanja Mutschler ・11. Februar 2020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301A84-C999-C544-9615-5922AEF3F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7559E2-2E4A-684A-AA21-8595F027E70F}"/>
              </a:ext>
            </a:extLst>
          </p:cNvPr>
          <p:cNvSpPr txBox="1"/>
          <p:nvPr/>
        </p:nvSpPr>
        <p:spPr>
          <a:xfrm>
            <a:off x="1963591" y="2958559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Darstellung und Begriffe</a:t>
            </a:r>
          </a:p>
        </p:txBody>
      </p:sp>
    </p:spTree>
    <p:extLst>
      <p:ext uri="{BB962C8B-B14F-4D97-AF65-F5344CB8AC3E}">
        <p14:creationId xmlns:p14="http://schemas.microsoft.com/office/powerpoint/2010/main" val="238958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Darstellung und 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2807746" y="1605808"/>
            <a:ext cx="69153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Zusammenhang Sprache und Denken </a:t>
            </a:r>
            <a:r>
              <a:rPr lang="de-DE" sz="1600" dirty="0">
                <a:latin typeface="Helvetica" pitchFamily="2" charset="0"/>
              </a:rPr>
              <a:t>(vgl. Sapir-</a:t>
            </a:r>
            <a:r>
              <a:rPr lang="de-DE" sz="1600" dirty="0" err="1">
                <a:latin typeface="Helvetica" pitchFamily="2" charset="0"/>
              </a:rPr>
              <a:t>Whorf</a:t>
            </a:r>
            <a:r>
              <a:rPr lang="de-DE" sz="1600" dirty="0">
                <a:latin typeface="Helvetica" pitchFamily="2" charset="0"/>
              </a:rPr>
              <a:t>-Hypothese; </a:t>
            </a:r>
            <a:r>
              <a:rPr lang="de-DE" sz="1600" dirty="0" err="1">
                <a:latin typeface="Helvetica" pitchFamily="2" charset="0"/>
              </a:rPr>
              <a:t>Boroditsky</a:t>
            </a:r>
            <a:r>
              <a:rPr lang="de-DE" sz="1600" dirty="0">
                <a:latin typeface="Helvetica" pitchFamily="2" charset="0"/>
              </a:rPr>
              <a:t>, 2010)</a:t>
            </a:r>
            <a:endParaRPr lang="de-DE" dirty="0">
              <a:latin typeface="Helvetica" pitchFamily="2" charset="0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541A22E7-A56A-EF4B-BFED-CFA4D898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DD7E963-47D0-AD48-9878-80FEF57DD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138518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Darstellung und 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2807746" y="1605808"/>
            <a:ext cx="69153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Zusammenhang Sprache und Denken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(vgl. Sapir-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Whorf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-Hypothese;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Boroditsky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, 2010)</a:t>
            </a:r>
            <a:endParaRPr lang="de-DE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Studie: Einfluss von gegenderter (bzw. nicht gegenderter) Sprache auf Umwelt </a:t>
            </a:r>
            <a:r>
              <a:rPr lang="de-DE" sz="1600" dirty="0">
                <a:latin typeface="Helvetica" pitchFamily="2" charset="0"/>
              </a:rPr>
              <a:t>(</a:t>
            </a:r>
            <a:r>
              <a:rPr lang="de-DE" sz="1600" dirty="0" err="1">
                <a:latin typeface="Helvetica" pitchFamily="2" charset="0"/>
              </a:rPr>
              <a:t>Jakiela</a:t>
            </a:r>
            <a:r>
              <a:rPr lang="de-DE" sz="1600" dirty="0">
                <a:latin typeface="Helvetica" pitchFamily="2" charset="0"/>
              </a:rPr>
              <a:t> &amp; </a:t>
            </a:r>
            <a:r>
              <a:rPr lang="de-DE" sz="1600" dirty="0" err="1">
                <a:latin typeface="Helvetica" pitchFamily="2" charset="0"/>
              </a:rPr>
              <a:t>Ozier</a:t>
            </a:r>
            <a:r>
              <a:rPr lang="de-DE" sz="1600" dirty="0">
                <a:latin typeface="Helvetica" pitchFamily="2" charset="0"/>
              </a:rPr>
              <a:t>,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elvetica" pitchFamily="2" charset="0"/>
              </a:rPr>
              <a:t>Ergebnis: </a:t>
            </a:r>
            <a:r>
              <a:rPr lang="de-DE" sz="1600" dirty="0" err="1">
                <a:latin typeface="Helvetica" pitchFamily="2" charset="0"/>
              </a:rPr>
              <a:t>gegenderte</a:t>
            </a:r>
            <a:r>
              <a:rPr lang="de-DE" sz="1600" dirty="0">
                <a:latin typeface="Helvetica" pitchFamily="2" charset="0"/>
              </a:rPr>
              <a:t> Sprachen werden assoziiert mit regressiveren Normen für Frauen und schlechterer </a:t>
            </a:r>
            <a:r>
              <a:rPr lang="de-DE" sz="1600" dirty="0" err="1">
                <a:latin typeface="Helvetica" pitchFamily="2" charset="0"/>
              </a:rPr>
              <a:t>Arbeitsmartkbeteiligung</a:t>
            </a:r>
            <a:endParaRPr lang="de-DE" sz="1600" dirty="0">
              <a:latin typeface="Helvetica" pitchFamily="2" charset="0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541A22E7-A56A-EF4B-BFED-CFA4D898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DD7E963-47D0-AD48-9878-80FEF57DD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37639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Darstellung und 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2807746" y="1605808"/>
            <a:ext cx="69153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Zusammenhang Sprache und Denken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(vgl. Sapir-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Whorf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-Hypothese;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Boroditsky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, 2010)</a:t>
            </a:r>
            <a:endParaRPr lang="de-DE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Studie: Einfluss von gegenderter (bzw. nicht gegenderter) Sprache auf Umwelt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Jakiela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&amp;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Ozier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,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Ergebnis: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gegenderte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Sprachen werden assoziiert mit regressiveren Normen für Frauen und schlechterer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Arbeitsmartkbeteiligung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neben Gender-Stern, Binnen-I oder neutrale Formen, auch</a:t>
            </a:r>
            <a:br>
              <a:rPr lang="de-DE" dirty="0">
                <a:latin typeface="Helvetica" pitchFamily="2" charset="0"/>
              </a:rPr>
            </a:br>
            <a:r>
              <a:rPr lang="de-DE" i="1" spc="300" dirty="0">
                <a:latin typeface="Helvetica" pitchFamily="2" charset="0"/>
              </a:rPr>
              <a:t>wie</a:t>
            </a:r>
            <a:r>
              <a:rPr lang="de-DE" dirty="0">
                <a:latin typeface="Helvetica" pitchFamily="2" charset="0"/>
              </a:rPr>
              <a:t> über Frauen* in der Wissenschaft geschrieben wird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541A22E7-A56A-EF4B-BFED-CFA4D898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DD7E963-47D0-AD48-9878-80FEF57DD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268542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Darstellung und Begriffe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96E80F-8FB2-F240-AA0E-BC10591D520C}"/>
              </a:ext>
            </a:extLst>
          </p:cNvPr>
          <p:cNvSpPr txBox="1"/>
          <p:nvPr/>
        </p:nvSpPr>
        <p:spPr>
          <a:xfrm>
            <a:off x="778580" y="1909337"/>
            <a:ext cx="41337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2" charset="0"/>
              </a:rPr>
              <a:t>Marie Curie – </a:t>
            </a:r>
            <a:r>
              <a:rPr lang="en-GB" i="1" dirty="0">
                <a:latin typeface="Helvetica" pitchFamily="2" charset="0"/>
              </a:rPr>
              <a:t>Mutter</a:t>
            </a:r>
            <a:r>
              <a:rPr lang="en-GB" dirty="0">
                <a:latin typeface="Helvetica" pitchFamily="2" charset="0"/>
              </a:rPr>
              <a:t> der </a:t>
            </a:r>
            <a:r>
              <a:rPr lang="en-GB" dirty="0" err="1">
                <a:latin typeface="Helvetica" pitchFamily="2" charset="0"/>
              </a:rPr>
              <a:t>Radioaktivität</a:t>
            </a:r>
            <a:endParaRPr lang="en-GB" dirty="0">
              <a:latin typeface="Helvetica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192AAAE-2571-1045-AB9F-A636E0E7486F}"/>
              </a:ext>
            </a:extLst>
          </p:cNvPr>
          <p:cNvSpPr txBox="1"/>
          <p:nvPr/>
        </p:nvSpPr>
        <p:spPr>
          <a:xfrm>
            <a:off x="528796" y="2505916"/>
            <a:ext cx="34623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Helvetica" pitchFamily="2" charset="0"/>
              </a:rPr>
              <a:t>„(…) und seit kurzem </a:t>
            </a:r>
            <a:r>
              <a:rPr lang="de-DE" i="1" dirty="0">
                <a:latin typeface="Helvetica" pitchFamily="2" charset="0"/>
              </a:rPr>
              <a:t>verwitwete</a:t>
            </a:r>
            <a:r>
              <a:rPr lang="de-DE" dirty="0">
                <a:latin typeface="Helvetica" pitchFamily="2" charset="0"/>
              </a:rPr>
              <a:t> Marie Curie“ (3. Satz!)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8A6371-423B-7548-932F-FBBC4E2D6F6D}"/>
              </a:ext>
            </a:extLst>
          </p:cNvPr>
          <p:cNvSpPr txBox="1"/>
          <p:nvPr/>
        </p:nvSpPr>
        <p:spPr>
          <a:xfrm>
            <a:off x="986874" y="3369303"/>
            <a:ext cx="34623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Helvetica" pitchFamily="2" charset="0"/>
              </a:rPr>
              <a:t>„Marie Curie war als </a:t>
            </a:r>
            <a:r>
              <a:rPr lang="de-DE" i="1" dirty="0">
                <a:latin typeface="Helvetica" pitchFamily="2" charset="0"/>
              </a:rPr>
              <a:t>Physikerin wie als Frau</a:t>
            </a:r>
            <a:r>
              <a:rPr lang="de-DE" dirty="0">
                <a:latin typeface="Helvetica" pitchFamily="2" charset="0"/>
              </a:rPr>
              <a:t> eine Ausnahmeerscheinung.“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2C44B49-6A9F-FF4F-9FD1-629670B9C804}"/>
              </a:ext>
            </a:extLst>
          </p:cNvPr>
          <p:cNvSpPr txBox="1"/>
          <p:nvPr/>
        </p:nvSpPr>
        <p:spPr>
          <a:xfrm>
            <a:off x="6419640" y="4853477"/>
            <a:ext cx="48943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Helvetica" pitchFamily="2" charset="0"/>
              </a:rPr>
              <a:t>„Dadurch ist ihr Mann Pierre </a:t>
            </a:r>
            <a:r>
              <a:rPr lang="de-DE" i="1" dirty="0">
                <a:latin typeface="Helvetica" pitchFamily="2" charset="0"/>
              </a:rPr>
              <a:t>unverdientermaßen in den Schatten </a:t>
            </a:r>
            <a:r>
              <a:rPr lang="de-DE" dirty="0">
                <a:latin typeface="Helvetica" pitchFamily="2" charset="0"/>
              </a:rPr>
              <a:t>gerückt“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02B4F4D-EB52-4245-854F-9F48899C14E6}"/>
              </a:ext>
            </a:extLst>
          </p:cNvPr>
          <p:cNvSpPr txBox="1"/>
          <p:nvPr/>
        </p:nvSpPr>
        <p:spPr>
          <a:xfrm>
            <a:off x="5626178" y="3719938"/>
            <a:ext cx="48943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Helvetica" pitchFamily="2" charset="0"/>
              </a:rPr>
              <a:t>„Der </a:t>
            </a:r>
            <a:r>
              <a:rPr lang="de-DE" i="1" dirty="0">
                <a:latin typeface="Helvetica" pitchFamily="2" charset="0"/>
              </a:rPr>
              <a:t>exzellente</a:t>
            </a:r>
            <a:r>
              <a:rPr lang="de-DE" dirty="0">
                <a:latin typeface="Helvetica" pitchFamily="2" charset="0"/>
              </a:rPr>
              <a:t> Chemiker Hahn </a:t>
            </a:r>
            <a:r>
              <a:rPr lang="de-DE" i="1" dirty="0">
                <a:latin typeface="Helvetica" pitchFamily="2" charset="0"/>
              </a:rPr>
              <a:t>beherrschte</a:t>
            </a:r>
            <a:r>
              <a:rPr lang="de-DE" dirty="0">
                <a:latin typeface="Helvetica" pitchFamily="2" charset="0"/>
              </a:rPr>
              <a:t> die chemische Seite (...). Meitner verfügte über den </a:t>
            </a:r>
            <a:r>
              <a:rPr lang="de-DE" i="1" dirty="0">
                <a:latin typeface="Helvetica" pitchFamily="2" charset="0"/>
              </a:rPr>
              <a:t>nötigen</a:t>
            </a:r>
            <a:r>
              <a:rPr lang="de-DE" dirty="0">
                <a:latin typeface="Helvetica" pitchFamily="2" charset="0"/>
              </a:rPr>
              <a:t> Hintergrund (...).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ACED775-7167-D046-A72A-4383DFB0FF37}"/>
              </a:ext>
            </a:extLst>
          </p:cNvPr>
          <p:cNvSpPr txBox="1"/>
          <p:nvPr/>
        </p:nvSpPr>
        <p:spPr>
          <a:xfrm>
            <a:off x="388807" y="4544765"/>
            <a:ext cx="46584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Helvetica" pitchFamily="2" charset="0"/>
              </a:rPr>
              <a:t>„Katie </a:t>
            </a:r>
            <a:r>
              <a:rPr lang="de-DE" dirty="0" err="1">
                <a:latin typeface="Helvetica" pitchFamily="2" charset="0"/>
              </a:rPr>
              <a:t>Bouman</a:t>
            </a:r>
            <a:r>
              <a:rPr lang="de-DE" dirty="0">
                <a:latin typeface="Helvetica" pitchFamily="2" charset="0"/>
              </a:rPr>
              <a:t>, </a:t>
            </a:r>
            <a:r>
              <a:rPr lang="de-DE" i="1" dirty="0">
                <a:latin typeface="Helvetica" pitchFamily="2" charset="0"/>
              </a:rPr>
              <a:t>die kürzlich geheiratet hat</a:t>
            </a:r>
            <a:r>
              <a:rPr lang="de-DE" dirty="0">
                <a:latin typeface="Helvetica" pitchFamily="2" charset="0"/>
              </a:rPr>
              <a:t>, ist weiter zum California Institute </a:t>
            </a:r>
            <a:r>
              <a:rPr lang="de-DE" dirty="0" err="1">
                <a:latin typeface="Helvetica" pitchFamily="2" charset="0"/>
              </a:rPr>
              <a:t>of</a:t>
            </a:r>
            <a:r>
              <a:rPr lang="de-DE" dirty="0">
                <a:latin typeface="Helvetica" pitchFamily="2" charset="0"/>
              </a:rPr>
              <a:t> Technology gezogen (...)“ </a:t>
            </a:r>
            <a:r>
              <a:rPr lang="de-DE" sz="1400" dirty="0">
                <a:latin typeface="Helvetica" pitchFamily="2" charset="0"/>
              </a:rPr>
              <a:t>(Süddeutsche, 2019)</a:t>
            </a:r>
            <a:endParaRPr lang="de-DE" dirty="0">
              <a:latin typeface="Helvetica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123C24-D042-EA45-A7F2-6FA22A074399}"/>
              </a:ext>
            </a:extLst>
          </p:cNvPr>
          <p:cNvSpPr txBox="1"/>
          <p:nvPr/>
        </p:nvSpPr>
        <p:spPr>
          <a:xfrm>
            <a:off x="8394860" y="1785761"/>
            <a:ext cx="28949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Helvetica" pitchFamily="2" charset="0"/>
              </a:rPr>
              <a:t>Robert Koch – </a:t>
            </a:r>
            <a:r>
              <a:rPr lang="de-DE" i="1" dirty="0">
                <a:latin typeface="Helvetica" pitchFamily="2" charset="0"/>
              </a:rPr>
              <a:t>Meister</a:t>
            </a:r>
            <a:r>
              <a:rPr lang="de-DE" dirty="0">
                <a:latin typeface="Helvetica" pitchFamily="2" charset="0"/>
              </a:rPr>
              <a:t> der Mikroben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22CCE6-2960-FC46-907E-4AAACFCB9A34}"/>
              </a:ext>
            </a:extLst>
          </p:cNvPr>
          <p:cNvSpPr txBox="1"/>
          <p:nvPr/>
        </p:nvSpPr>
        <p:spPr>
          <a:xfrm>
            <a:off x="9144432" y="2610737"/>
            <a:ext cx="28949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Helvetica" pitchFamily="2" charset="0"/>
              </a:rPr>
              <a:t>Enrico Fermi – </a:t>
            </a:r>
            <a:r>
              <a:rPr lang="de-DE" i="1" dirty="0">
                <a:latin typeface="Helvetica" pitchFamily="2" charset="0"/>
              </a:rPr>
              <a:t>Bändiger</a:t>
            </a:r>
            <a:r>
              <a:rPr lang="de-DE" dirty="0">
                <a:latin typeface="Helvetica" pitchFamily="2" charset="0"/>
              </a:rPr>
              <a:t> der Kernenergie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188F7D-46CA-9A42-A532-1A58BB0B7597}"/>
              </a:ext>
            </a:extLst>
          </p:cNvPr>
          <p:cNvSpPr txBox="1"/>
          <p:nvPr/>
        </p:nvSpPr>
        <p:spPr>
          <a:xfrm>
            <a:off x="5915591" y="2602026"/>
            <a:ext cx="28949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Helvetica" pitchFamily="2" charset="0"/>
              </a:rPr>
              <a:t>Albert Einstein – </a:t>
            </a:r>
            <a:r>
              <a:rPr lang="de-DE" i="1" dirty="0">
                <a:latin typeface="Helvetica" pitchFamily="2" charset="0"/>
              </a:rPr>
              <a:t>Schöpfer</a:t>
            </a:r>
            <a:r>
              <a:rPr lang="de-DE" dirty="0">
                <a:latin typeface="Helvetica" pitchFamily="2" charset="0"/>
              </a:rPr>
              <a:t> der Relativität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541A22E7-A56A-EF4B-BFED-CFA4D898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DD7E963-47D0-AD48-9878-80FEF57DD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A8573C6-4396-8348-A8D4-7F841F3354FE}"/>
              </a:ext>
            </a:extLst>
          </p:cNvPr>
          <p:cNvGrpSpPr/>
          <p:nvPr/>
        </p:nvGrpSpPr>
        <p:grpSpPr>
          <a:xfrm>
            <a:off x="6586582" y="1592729"/>
            <a:ext cx="5125720" cy="4154921"/>
            <a:chOff x="6649457" y="4596782"/>
            <a:chExt cx="5125720" cy="4154921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B835888-064B-9D46-9BBE-655241465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9457" y="4596782"/>
              <a:ext cx="5125720" cy="4016422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7CD682A-C301-924D-A456-9BF839A2763C}"/>
                </a:ext>
              </a:extLst>
            </p:cNvPr>
            <p:cNvSpPr txBox="1"/>
            <p:nvPr/>
          </p:nvSpPr>
          <p:spPr>
            <a:xfrm>
              <a:off x="7488549" y="8474704"/>
              <a:ext cx="3447535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latin typeface="Helvetica" pitchFamily="2" charset="0"/>
                </a:rPr>
                <a:t>Screenshot Artikel (</a:t>
              </a:r>
              <a:r>
                <a:rPr lang="de-DE" sz="1200" dirty="0" err="1">
                  <a:latin typeface="Helvetica" pitchFamily="2" charset="0"/>
                </a:rPr>
                <a:t>WDR.de</a:t>
              </a:r>
              <a:r>
                <a:rPr lang="de-DE" sz="1200" dirty="0">
                  <a:latin typeface="Helvetica" pitchFamily="2" charset="0"/>
                </a:rPr>
                <a:t>, 2019) 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A4C4E036-7368-D14A-976A-067F40DC6030}"/>
              </a:ext>
            </a:extLst>
          </p:cNvPr>
          <p:cNvSpPr txBox="1"/>
          <p:nvPr/>
        </p:nvSpPr>
        <p:spPr>
          <a:xfrm>
            <a:off x="7009522" y="3427002"/>
            <a:ext cx="3983421" cy="893379"/>
          </a:xfrm>
          <a:prstGeom prst="rect">
            <a:avLst/>
          </a:prstGeom>
          <a:solidFill>
            <a:srgbClr val="FF019D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CDB9E72-AB19-0349-B712-834909C63CBE}"/>
              </a:ext>
            </a:extLst>
          </p:cNvPr>
          <p:cNvSpPr txBox="1"/>
          <p:nvPr/>
        </p:nvSpPr>
        <p:spPr>
          <a:xfrm>
            <a:off x="8457095" y="979996"/>
            <a:ext cx="3326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Helvetica" pitchFamily="2" charset="0"/>
              </a:rPr>
              <a:t>(Schuh, 2018: </a:t>
            </a:r>
            <a:r>
              <a:rPr lang="de-DE" sz="1100" i="1" dirty="0">
                <a:latin typeface="Helvetica" pitchFamily="2" charset="0"/>
              </a:rPr>
              <a:t>50 Klassiker Naturwissenschaftler</a:t>
            </a:r>
            <a:r>
              <a:rPr lang="de-DE" sz="1100" dirty="0">
                <a:latin typeface="Helvetica" pitchFamily="2" charset="0"/>
              </a:rPr>
              <a:t>)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E424F46-991F-4545-ABF3-09D3AD358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53" y="1389181"/>
            <a:ext cx="3121209" cy="45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Darstellung und 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2807746" y="1605808"/>
            <a:ext cx="69153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Zusammenhang Sprache und Denken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(vgl. Sapir-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Whorf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-Hypothese;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Boroditsky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, 2010)</a:t>
            </a:r>
            <a:endParaRPr lang="de-DE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Studie: Einfluss von gegenderter (bzw. nicht gegenderter) Sprache auf Umwelt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Jakiela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&amp;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Ozier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,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Ergebnis: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gegenderte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Sprachen werden assoziiert mit regressiveren Normen für Frauen und schlechterer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Arbeitsmartkbeteiligung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neben Gender-Stern, Binnen-I oder neutrale Formen, auch</a:t>
            </a:r>
            <a:br>
              <a:rPr lang="de-DE" dirty="0">
                <a:latin typeface="Helvetica" pitchFamily="2" charset="0"/>
              </a:rPr>
            </a:br>
            <a:r>
              <a:rPr lang="de-DE" i="1" spc="300" dirty="0">
                <a:latin typeface="Helvetica" pitchFamily="2" charset="0"/>
              </a:rPr>
              <a:t>wie</a:t>
            </a:r>
            <a:r>
              <a:rPr lang="de-DE" dirty="0">
                <a:latin typeface="Helvetica" pitchFamily="2" charset="0"/>
              </a:rPr>
              <a:t> über Frauen* in der Wissenschaft geschrieben wird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541A22E7-A56A-EF4B-BFED-CFA4D898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DD7E963-47D0-AD48-9878-80FEF57DD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EBC360-9069-6B4F-AF64-444F8D837722}"/>
              </a:ext>
            </a:extLst>
          </p:cNvPr>
          <p:cNvSpPr txBox="1"/>
          <p:nvPr/>
        </p:nvSpPr>
        <p:spPr>
          <a:xfrm>
            <a:off x="1470991" y="4781298"/>
            <a:ext cx="925001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Helvetica" pitchFamily="2" charset="0"/>
              </a:rPr>
              <a:t>Wissenschaftlerinnen in der medialen Darstellung sind oft nicht nur Wissenschaftlerinnen. </a:t>
            </a:r>
          </a:p>
          <a:p>
            <a:pPr algn="ctr"/>
            <a:r>
              <a:rPr lang="de-DE" dirty="0">
                <a:latin typeface="Helvetica" pitchFamily="2" charset="0"/>
              </a:rPr>
              <a:t>Ihre vermeintliche (primäre) Rolle als Frau, Mutter, Ehepartnerin ist omnipräsent.</a:t>
            </a:r>
          </a:p>
        </p:txBody>
      </p:sp>
    </p:spTree>
    <p:extLst>
      <p:ext uri="{BB962C8B-B14F-4D97-AF65-F5344CB8AC3E}">
        <p14:creationId xmlns:p14="http://schemas.microsoft.com/office/powerpoint/2010/main" val="242432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313F67-988B-D74C-873A-E6DEF10B7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Tanja Mutschler ・11. Februar 2020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C8B31C-CD12-0641-9D6B-9F40343F3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D2D377-CCCB-F64B-91BD-4519D97C1F81}"/>
              </a:ext>
            </a:extLst>
          </p:cNvPr>
          <p:cNvSpPr txBox="1"/>
          <p:nvPr/>
        </p:nvSpPr>
        <p:spPr>
          <a:xfrm>
            <a:off x="1934565" y="28279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Moderne Mechanismen</a:t>
            </a:r>
          </a:p>
        </p:txBody>
      </p:sp>
    </p:spTree>
    <p:extLst>
      <p:ext uri="{BB962C8B-B14F-4D97-AF65-F5344CB8AC3E}">
        <p14:creationId xmlns:p14="http://schemas.microsoft.com/office/powerpoint/2010/main" val="3682947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Moderne Mechanismen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510144F-D198-A143-9B43-C8EAD76A8296}"/>
              </a:ext>
            </a:extLst>
          </p:cNvPr>
          <p:cNvGrpSpPr/>
          <p:nvPr/>
        </p:nvGrpSpPr>
        <p:grpSpPr>
          <a:xfrm>
            <a:off x="774357" y="1558495"/>
            <a:ext cx="5056970" cy="3295696"/>
            <a:chOff x="774357" y="1558495"/>
            <a:chExt cx="5056970" cy="329569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127D12D-1DFC-1247-BAD4-BD9BF526A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357" y="1558495"/>
              <a:ext cx="5056970" cy="293936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5974A633-3C1C-BB4B-B0C3-D77D38063FD5}"/>
                </a:ext>
              </a:extLst>
            </p:cNvPr>
            <p:cNvSpPr txBox="1"/>
            <p:nvPr/>
          </p:nvSpPr>
          <p:spPr>
            <a:xfrm>
              <a:off x="1201578" y="4577192"/>
              <a:ext cx="3447535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latin typeface="Helvetica" pitchFamily="2" charset="0"/>
                </a:rPr>
                <a:t>Bild des Schwarzen Lochs (</a:t>
              </a:r>
              <a:r>
                <a:rPr lang="de-DE" sz="1200" dirty="0" err="1">
                  <a:latin typeface="Helvetica" pitchFamily="2" charset="0"/>
                </a:rPr>
                <a:t>Forbes.com</a:t>
              </a:r>
              <a:r>
                <a:rPr lang="de-DE" sz="1200" dirty="0">
                  <a:latin typeface="Helvetica" pitchFamily="2" charset="0"/>
                </a:rPr>
                <a:t>, 2019)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3A50DB7-E404-6A4D-A54D-BA70611FDFBD}"/>
              </a:ext>
            </a:extLst>
          </p:cNvPr>
          <p:cNvGrpSpPr/>
          <p:nvPr/>
        </p:nvGrpSpPr>
        <p:grpSpPr>
          <a:xfrm>
            <a:off x="4833642" y="2407722"/>
            <a:ext cx="6096000" cy="3769502"/>
            <a:chOff x="4833642" y="2407722"/>
            <a:chExt cx="6096000" cy="376950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453D454-B9A8-A543-897E-FA28CFCF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3642" y="2407722"/>
              <a:ext cx="6096000" cy="342900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82DD554-849D-CD49-A378-A71C1EFC9458}"/>
                </a:ext>
              </a:extLst>
            </p:cNvPr>
            <p:cNvSpPr txBox="1"/>
            <p:nvPr/>
          </p:nvSpPr>
          <p:spPr>
            <a:xfrm>
              <a:off x="6394804" y="5900225"/>
              <a:ext cx="3447535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latin typeface="Helvetica" pitchFamily="2" charset="0"/>
                </a:rPr>
                <a:t>Katie </a:t>
              </a:r>
              <a:r>
                <a:rPr lang="de-DE" sz="1200" dirty="0" err="1">
                  <a:latin typeface="Helvetica" pitchFamily="2" charset="0"/>
                </a:rPr>
                <a:t>Bouman</a:t>
              </a:r>
              <a:r>
                <a:rPr lang="de-DE" sz="1200" dirty="0">
                  <a:latin typeface="Helvetica" pitchFamily="2" charset="0"/>
                </a:rPr>
                <a:t> (</a:t>
              </a:r>
              <a:r>
                <a:rPr lang="de-DE" sz="1200" dirty="0" err="1">
                  <a:latin typeface="Helvetica" pitchFamily="2" charset="0"/>
                </a:rPr>
                <a:t>Forbes.com</a:t>
              </a:r>
              <a:r>
                <a:rPr lang="de-DE" sz="1200" dirty="0">
                  <a:latin typeface="Helvetica" pitchFamily="2" charset="0"/>
                </a:rPr>
                <a:t>, 2019)</a:t>
              </a:r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17E8AC-6CC9-5F4A-944B-EE0DCACFE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8EF41C-C1B6-4042-A096-EC9664618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27872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Moderne Mechanismen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A13628-97EB-D24E-A581-B3F85E3BD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92" y="1774519"/>
            <a:ext cx="6516816" cy="41479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1998836-7925-F149-901C-9A7A4B1E2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20" y="1017496"/>
            <a:ext cx="3113723" cy="506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A69D6A2-92E8-CB46-A1DD-8F2499AF3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CAC5DF-50E7-C242-BF33-32A973491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18656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4F4F245-A1B8-2143-860F-8E29AD6FEE91}"/>
              </a:ext>
            </a:extLst>
          </p:cNvPr>
          <p:cNvSpPr txBox="1"/>
          <p:nvPr/>
        </p:nvSpPr>
        <p:spPr>
          <a:xfrm>
            <a:off x="-742125" y="709571"/>
            <a:ext cx="717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Disclaimer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7510CFB-561B-3F40-825E-C7B77B50D45E}"/>
              </a:ext>
            </a:extLst>
          </p:cNvPr>
          <p:cNvSpPr txBox="1"/>
          <p:nvPr/>
        </p:nvSpPr>
        <p:spPr>
          <a:xfrm>
            <a:off x="2675533" y="1450724"/>
            <a:ext cx="69153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Naturwissenschaften geprägt von primär </a:t>
            </a:r>
            <a:br>
              <a:rPr lang="de-DE" dirty="0">
                <a:latin typeface="Helvetica" pitchFamily="2" charset="0"/>
              </a:rPr>
            </a:br>
            <a:r>
              <a:rPr lang="de-DE" i="1" dirty="0">
                <a:latin typeface="Helvetica" pitchFamily="2" charset="0"/>
              </a:rPr>
              <a:t>weißen</a:t>
            </a:r>
            <a:r>
              <a:rPr lang="de-DE" dirty="0">
                <a:latin typeface="Helvetica" pitchFamily="2" charset="0"/>
              </a:rPr>
              <a:t>, </a:t>
            </a:r>
            <a:r>
              <a:rPr lang="de-DE" i="1" dirty="0">
                <a:latin typeface="Helvetica" pitchFamily="2" charset="0"/>
              </a:rPr>
              <a:t>non-</a:t>
            </a:r>
            <a:r>
              <a:rPr lang="de-DE" i="1" dirty="0" err="1">
                <a:latin typeface="Helvetica" pitchFamily="2" charset="0"/>
              </a:rPr>
              <a:t>disabled</a:t>
            </a:r>
            <a:r>
              <a:rPr lang="de-DE" dirty="0">
                <a:latin typeface="Helvetica" pitchFamily="2" charset="0"/>
              </a:rPr>
              <a:t>, </a:t>
            </a:r>
            <a:r>
              <a:rPr lang="de-DE" i="1" dirty="0" err="1">
                <a:latin typeface="Helvetica" pitchFamily="2" charset="0"/>
              </a:rPr>
              <a:t>cis</a:t>
            </a:r>
            <a:r>
              <a:rPr lang="de-DE" dirty="0">
                <a:latin typeface="Helvetica" pitchFamily="2" charset="0"/>
              </a:rPr>
              <a:t> Männern </a:t>
            </a:r>
          </a:p>
          <a:p>
            <a:r>
              <a:rPr lang="de-DE" sz="1400" i="1" dirty="0">
                <a:latin typeface="Helvetica" pitchFamily="2" charset="0"/>
              </a:rPr>
              <a:t>     (symbolisch: Gewinnformel Nobelpreisträger*innen; </a:t>
            </a:r>
            <a:r>
              <a:rPr lang="de-DE" sz="1400" i="1" dirty="0" err="1">
                <a:latin typeface="Helvetica" pitchFamily="2" charset="0"/>
              </a:rPr>
              <a:t>bbc.com</a:t>
            </a:r>
            <a:r>
              <a:rPr lang="de-DE" sz="1400" i="1" dirty="0">
                <a:latin typeface="Helvetica" pitchFamily="2" charset="0"/>
              </a:rPr>
              <a:t>, 2012)</a:t>
            </a:r>
          </a:p>
          <a:p>
            <a:endParaRPr lang="de-DE" sz="1400" i="1" dirty="0">
              <a:latin typeface="Helvetica" pitchFamily="2" charset="0"/>
            </a:endParaRPr>
          </a:p>
          <a:p>
            <a:endParaRPr lang="de-DE" sz="1400" i="1" dirty="0">
              <a:latin typeface="Helvetica" pitchFamily="2" charset="0"/>
            </a:endParaRPr>
          </a:p>
          <a:p>
            <a:endParaRPr lang="de-DE" sz="1400" i="1" dirty="0">
              <a:latin typeface="Helvetica" pitchFamily="2" charset="0"/>
            </a:endParaRPr>
          </a:p>
          <a:p>
            <a:endParaRPr lang="de-DE" sz="1400" i="1" dirty="0">
              <a:latin typeface="Helvetica" pitchFamily="2" charset="0"/>
            </a:endParaRPr>
          </a:p>
          <a:p>
            <a:endParaRPr lang="de-DE" sz="1400" i="1" dirty="0">
              <a:latin typeface="Helvetica" pitchFamily="2" charset="0"/>
            </a:endParaRPr>
          </a:p>
          <a:p>
            <a:endParaRPr lang="de-DE" sz="1400" i="1" dirty="0">
              <a:latin typeface="Helvetica" pitchFamily="2" charset="0"/>
            </a:endParaRPr>
          </a:p>
          <a:p>
            <a:endParaRPr lang="de-DE" sz="1400" i="1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Vortrag Einschluss aller, die sich nicht dieser Gruppe zuordnen / zuordneten</a:t>
            </a:r>
          </a:p>
          <a:p>
            <a:endParaRPr lang="de-DE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latin typeface="Helvetica" pitchFamily="2" charset="0"/>
              </a:rPr>
              <a:t>Ziel: </a:t>
            </a:r>
            <a:r>
              <a:rPr lang="de-DE" sz="2000" b="1" i="1" dirty="0">
                <a:latin typeface="Helvetica" pitchFamily="2" charset="0"/>
              </a:rPr>
              <a:t>beispielhaft</a:t>
            </a:r>
            <a:r>
              <a:rPr lang="de-DE" sz="2000" b="1" dirty="0">
                <a:latin typeface="Helvetica" pitchFamily="2" charset="0"/>
              </a:rPr>
              <a:t> Wirkmechanismen aufzeigen, die als Diskussionsgrundlage dienen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Sprache, übersehene Leistungen &amp; digitale Strategien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549A550-6EE2-964A-8C0D-57A1CBB55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7CD3C9-61D4-6E4E-AC6A-46AC6A6D7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AC1C01-7ED2-6F43-B114-AE705DF2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661" y="2439248"/>
            <a:ext cx="7492678" cy="13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Moderne Mechanismen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998836-7925-F149-901C-9A7A4B1E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920" y="1017496"/>
            <a:ext cx="3113723" cy="506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A69D6A2-92E8-CB46-A1DD-8F2499AF3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CAC5DF-50E7-C242-BF33-32A973491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3A1AFE-F57A-0844-93ED-4B5B7FDF4BB6}"/>
              </a:ext>
            </a:extLst>
          </p:cNvPr>
          <p:cNvSpPr txBox="1"/>
          <p:nvPr/>
        </p:nvSpPr>
        <p:spPr>
          <a:xfrm>
            <a:off x="848139" y="1610375"/>
            <a:ext cx="6838122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Richtigstellung durch </a:t>
            </a:r>
            <a:r>
              <a:rPr lang="de-DE" dirty="0" err="1">
                <a:latin typeface="Helvetica" pitchFamily="2" charset="0"/>
              </a:rPr>
              <a:t>Chael</a:t>
            </a:r>
            <a:r>
              <a:rPr lang="de-DE" dirty="0">
                <a:latin typeface="Helvetica" pitchFamily="2" charset="0"/>
              </a:rPr>
              <a:t> und </a:t>
            </a:r>
            <a:r>
              <a:rPr lang="de-DE" dirty="0" err="1">
                <a:latin typeface="Helvetica" pitchFamily="2" charset="0"/>
              </a:rPr>
              <a:t>Bouman</a:t>
            </a:r>
            <a:r>
              <a:rPr lang="de-DE" dirty="0">
                <a:latin typeface="Helvetica" pitchFamily="2" charset="0"/>
              </a:rPr>
              <a:t> (Betonung: Teamleistung)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Wertung als Attacke sogenannter </a:t>
            </a:r>
            <a:r>
              <a:rPr lang="de-DE" i="1" dirty="0">
                <a:latin typeface="Helvetica" pitchFamily="2" charset="0"/>
              </a:rPr>
              <a:t>Internet-Trolle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i="1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klare Zielstellung: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Angriff auf Glaubhaftigkeit der berichtenden Medien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Diffamierung der Leistung einer Forscherin (</a:t>
            </a:r>
            <a:r>
              <a:rPr lang="de-DE" dirty="0" err="1">
                <a:latin typeface="Helvetica" pitchFamily="2" charset="0"/>
              </a:rPr>
              <a:t>Bennenung</a:t>
            </a:r>
            <a:r>
              <a:rPr lang="de-DE" dirty="0">
                <a:latin typeface="Helvetica" pitchFamily="2" charset="0"/>
              </a:rPr>
              <a:t>: Frauenfeindlichkeit)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AD3BB1-3C34-1E47-9725-5EE6EA236FA5}"/>
              </a:ext>
            </a:extLst>
          </p:cNvPr>
          <p:cNvSpPr txBox="1"/>
          <p:nvPr/>
        </p:nvSpPr>
        <p:spPr>
          <a:xfrm>
            <a:off x="848139" y="4543339"/>
            <a:ext cx="683812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Helvetica" pitchFamily="2" charset="0"/>
              </a:rPr>
              <a:t>ABER: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Beiträge wurden geklickt / geteilt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Richtigstellung erreicht weitaus weniger Personen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Konsequenzen für Glaubhaftigkeit</a:t>
            </a:r>
          </a:p>
        </p:txBody>
      </p:sp>
      <p:sp>
        <p:nvSpPr>
          <p:cNvPr id="10" name="Pfeil nach unten 9">
            <a:extLst>
              <a:ext uri="{FF2B5EF4-FFF2-40B4-BE49-F238E27FC236}">
                <a16:creationId xmlns:a16="http://schemas.microsoft.com/office/drawing/2014/main" id="{56AD1D58-EA07-7C41-A651-F59033BDEE3C}"/>
              </a:ext>
            </a:extLst>
          </p:cNvPr>
          <p:cNvSpPr/>
          <p:nvPr/>
        </p:nvSpPr>
        <p:spPr>
          <a:xfrm>
            <a:off x="3976852" y="4047967"/>
            <a:ext cx="580696" cy="83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7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4D506D-3D51-E54E-BBB3-2BA52B55C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Tanja Mutschler ・11. Februar 2020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272707F-16DF-4A4E-932A-41CF60F76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9F9C92-E635-3A40-8110-5548105EAA39}"/>
              </a:ext>
            </a:extLst>
          </p:cNvPr>
          <p:cNvSpPr txBox="1"/>
          <p:nvPr/>
        </p:nvSpPr>
        <p:spPr>
          <a:xfrm>
            <a:off x="2243644" y="3133477"/>
            <a:ext cx="749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Helvetica" pitchFamily="2" charset="0"/>
              </a:rPr>
              <a:t>Was ist zu tun?</a:t>
            </a:r>
          </a:p>
        </p:txBody>
      </p:sp>
    </p:spTree>
    <p:extLst>
      <p:ext uri="{BB962C8B-B14F-4D97-AF65-F5344CB8AC3E}">
        <p14:creationId xmlns:p14="http://schemas.microsoft.com/office/powerpoint/2010/main" val="1427029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198943" y="699608"/>
            <a:ext cx="1105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Forderungen / Diskussionspunkte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9AB904-5DD8-6942-9F43-AD0E6CF44317}"/>
              </a:ext>
            </a:extLst>
          </p:cNvPr>
          <p:cNvSpPr txBox="1"/>
          <p:nvPr/>
        </p:nvSpPr>
        <p:spPr>
          <a:xfrm>
            <a:off x="2349661" y="1972844"/>
            <a:ext cx="74926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Verzicht “Genie”-Begriff, da es Leistungen beteiligter Personen unsichtbar macht, dabei aber Einzelpersonen stark erhöht und gegen gerechtfertigte Kritik immun macht </a:t>
            </a:r>
            <a:r>
              <a:rPr lang="de-DE" sz="1400" dirty="0">
                <a:latin typeface="Helvetica" pitchFamily="2" charset="0"/>
              </a:rPr>
              <a:t>(z.B. Einstein als “Mann des Jahrhunderts“ oder „Lutherjahr 2017“ trotz Antisemitismus-/ Sexismus-/ </a:t>
            </a:r>
            <a:r>
              <a:rPr lang="de-DE" sz="1400" dirty="0" err="1">
                <a:latin typeface="Helvetica" pitchFamily="2" charset="0"/>
              </a:rPr>
              <a:t>Ableismus</a:t>
            </a:r>
            <a:r>
              <a:rPr lang="de-DE" sz="1400" dirty="0">
                <a:latin typeface="Helvetica" pitchFamily="2" charset="0"/>
              </a:rPr>
              <a:t>-Vorwürfen)</a:t>
            </a:r>
          </a:p>
          <a:p>
            <a:endParaRPr lang="de-DE" dirty="0">
              <a:latin typeface="Helvetica" pitchFamily="2" charset="0"/>
            </a:endParaRPr>
          </a:p>
          <a:p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AB66B8-5163-3941-9533-CA648D7FB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EE9B67-3ADF-5F47-A1E8-A5EE82CC0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279689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198943" y="699608"/>
            <a:ext cx="1105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Forderungen / Diskussionspunkte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9AB904-5DD8-6942-9F43-AD0E6CF44317}"/>
              </a:ext>
            </a:extLst>
          </p:cNvPr>
          <p:cNvSpPr txBox="1"/>
          <p:nvPr/>
        </p:nvSpPr>
        <p:spPr>
          <a:xfrm>
            <a:off x="2349661" y="1972844"/>
            <a:ext cx="74926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Verzicht “Genie”-Begriff, da es Leistungen beteiligter Personen unsichtbar macht, dabei aber Einzelpersonen stark erhöht und gegen gerechtfertigte Kritik immun macht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(z.B. Einstein als “Mann des Jahrhunderts“ oder „Lutherjahr 2017“ trotz Antisemitismus-/ Sexismus-/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Ableismus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-Vorwürfen)</a:t>
            </a:r>
          </a:p>
          <a:p>
            <a:endParaRPr lang="de-DE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Kritische bzw. reflektierte Auseinandersetzung mit Geschichte der Naturwissenschaften in Schule </a:t>
            </a:r>
            <a:r>
              <a:rPr lang="de-DE" sz="1400" dirty="0">
                <a:latin typeface="Helvetica" pitchFamily="2" charset="0"/>
              </a:rPr>
              <a:t>(vgl. Fächerübergreifende Kompetenzentwicklung, RLP Berlin-Brandenburg) </a:t>
            </a:r>
            <a:r>
              <a:rPr lang="de-DE" dirty="0">
                <a:latin typeface="Helvetica" pitchFamily="2" charset="0"/>
              </a:rPr>
              <a:t>und anderen außerschulischen Lernorten </a:t>
            </a:r>
            <a:r>
              <a:rPr lang="de-DE" sz="1400" dirty="0">
                <a:latin typeface="Helvetica" pitchFamily="2" charset="0"/>
              </a:rPr>
              <a:t>(z.B. Museen; vgl. Dawson et al., 2019)</a:t>
            </a:r>
          </a:p>
          <a:p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AB66B8-5163-3941-9533-CA648D7FB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EE9B67-3ADF-5F47-A1E8-A5EE82CC0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120981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198943" y="699608"/>
            <a:ext cx="1105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Forderungen / Diskussionspunkte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9AB904-5DD8-6942-9F43-AD0E6CF44317}"/>
              </a:ext>
            </a:extLst>
          </p:cNvPr>
          <p:cNvSpPr txBox="1"/>
          <p:nvPr/>
        </p:nvSpPr>
        <p:spPr>
          <a:xfrm>
            <a:off x="2349661" y="1972844"/>
            <a:ext cx="74926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Verzicht “Genie”-Begriff, da es Leistungen beteiligter Personen unsichtbar macht, dabei aber Einzelpersonen stark erhöht und gegen gerechtfertigte Kritik immun macht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(z.B. Einstein als “Mann des Jahrhunderts“ oder „Lutherjahr 2017“ trotz Antisemitismus-/ Sexismus-/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Ableismus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-Vorwürfen)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Kritische bzw. reflektierte Auseinandersetzung mit Geschichte der Naturwissenschaften in Schule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(vgl. Fächerübergreifende Kompetenzentwicklung, RLP Berlin-Brandenburg)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und anderen außerschulischen Lernorten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(z.B. Museen; vgl. Dawson et al.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Sensiblerer, reflektierter Umgang mit Sprache / Darstellung in Medien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  <a:p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AB66B8-5163-3941-9533-CA648D7FB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EE9B67-3ADF-5F47-A1E8-A5EE82CC0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3838000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198943" y="699608"/>
            <a:ext cx="1105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Forderungen / Diskussionspunkte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9AB904-5DD8-6942-9F43-AD0E6CF44317}"/>
              </a:ext>
            </a:extLst>
          </p:cNvPr>
          <p:cNvSpPr txBox="1"/>
          <p:nvPr/>
        </p:nvSpPr>
        <p:spPr>
          <a:xfrm>
            <a:off x="2349661" y="1972844"/>
            <a:ext cx="749267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Verzicht “Genie”-Begriff, da es Leistungen beteiligter Personen unsichtbar macht, dabei aber Einzelpersonen stark erhöht und gegen gerechtfertigte Kritik immun macht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(z.B. Einstein als “Mann des Jahrhunderts“ oder „Lutherjahr 2017“ trotz Antisemitismus-/ Sexismus-/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Ableismus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-Vorwürfen)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Kritische bzw. reflektierte Auseinandersetzung mit Geschichte der Naturwissenschaften in Schule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(vgl. Fächerübergreifende Kompetenzentwicklung, RLP Berlin-Brandenburg)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und anderen außerschulischen Lernorten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(z.B. Museen; vgl. Dawson et al.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Sensiblerer, reflektierter Umgang mit Sprache / Darstellung in Medien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Aufgabenverteilung in Arbeitsgruppen reflektieren </a:t>
            </a:r>
            <a:r>
              <a:rPr lang="de-DE" sz="1400" dirty="0">
                <a:latin typeface="Helvetica" pitchFamily="2" charset="0"/>
              </a:rPr>
              <a:t>(vgl. </a:t>
            </a:r>
            <a:r>
              <a:rPr lang="de-DE" sz="1400" dirty="0" err="1">
                <a:latin typeface="Helvetica" pitchFamily="2" charset="0"/>
              </a:rPr>
              <a:t>El-Alayli</a:t>
            </a:r>
            <a:r>
              <a:rPr lang="de-DE" sz="1400" dirty="0">
                <a:latin typeface="Helvetica" pitchFamily="2" charset="0"/>
              </a:rPr>
              <a:t>, Hansen-Brown &amp; </a:t>
            </a:r>
            <a:r>
              <a:rPr lang="de-DE" sz="1400" dirty="0" err="1">
                <a:latin typeface="Helvetica" pitchFamily="2" charset="0"/>
              </a:rPr>
              <a:t>Ceynar</a:t>
            </a:r>
            <a:r>
              <a:rPr lang="de-DE" sz="1400" dirty="0">
                <a:latin typeface="Helvetica" pitchFamily="2" charset="0"/>
              </a:rPr>
              <a:t>, 2018) </a:t>
            </a:r>
            <a:endParaRPr lang="de-DE" dirty="0">
              <a:latin typeface="Helvetica" pitchFamily="2" charset="0"/>
            </a:endParaRPr>
          </a:p>
          <a:p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AB66B8-5163-3941-9533-CA648D7FB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EE9B67-3ADF-5F47-A1E8-A5EE82CC0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3103007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DBEFFBE-68E5-0941-86B5-4FF140945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Tanja Mutschler ・11. Februar 2020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E18E38-4BEE-4945-B0BE-9F8491D93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D71E95-692B-C649-928D-06459D155A38}"/>
              </a:ext>
            </a:extLst>
          </p:cNvPr>
          <p:cNvSpPr txBox="1"/>
          <p:nvPr/>
        </p:nvSpPr>
        <p:spPr>
          <a:xfrm>
            <a:off x="2349661" y="2484120"/>
            <a:ext cx="7492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Helvetica" pitchFamily="2" charset="0"/>
              </a:rPr>
              <a:t>Vielen Dank für Ihre Aufmerksamkeit.</a:t>
            </a:r>
          </a:p>
          <a:p>
            <a:pPr algn="ctr"/>
            <a:endParaRPr lang="de-DE" sz="2800" i="1" dirty="0">
              <a:latin typeface="Helvetica" pitchFamily="2" charset="0"/>
            </a:endParaRPr>
          </a:p>
          <a:p>
            <a:pPr algn="ctr"/>
            <a:endParaRPr lang="de-DE" sz="2800" i="1" dirty="0">
              <a:latin typeface="Helvetica" pitchFamily="2" charset="0"/>
            </a:endParaRPr>
          </a:p>
          <a:p>
            <a:pPr algn="ctr"/>
            <a:r>
              <a:rPr lang="de-DE" sz="2800" dirty="0">
                <a:latin typeface="Helvetica" pitchFamily="2" charset="0"/>
              </a:rPr>
              <a:t>Ich freue mich auf eine anregende Diskussion.</a:t>
            </a:r>
          </a:p>
        </p:txBody>
      </p:sp>
    </p:spTree>
    <p:extLst>
      <p:ext uri="{BB962C8B-B14F-4D97-AF65-F5344CB8AC3E}">
        <p14:creationId xmlns:p14="http://schemas.microsoft.com/office/powerpoint/2010/main" val="2340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-876197" y="522529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Literaturhinweise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1010164" y="1275933"/>
            <a:ext cx="101716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Assmann, A. (2010). Canon </a:t>
            </a:r>
            <a:r>
              <a:rPr lang="de-DE" sz="1400" dirty="0" err="1">
                <a:latin typeface="Helvetica" pitchFamily="2" charset="0"/>
              </a:rPr>
              <a:t>and</a:t>
            </a:r>
            <a:r>
              <a:rPr lang="de-DE" sz="1400" dirty="0">
                <a:latin typeface="Helvetica" pitchFamily="2" charset="0"/>
              </a:rPr>
              <a:t> Archive. In: </a:t>
            </a:r>
            <a:r>
              <a:rPr lang="de-DE" sz="1400" dirty="0" err="1">
                <a:latin typeface="Helvetica" pitchFamily="2" charset="0"/>
              </a:rPr>
              <a:t>Erll</a:t>
            </a:r>
            <a:r>
              <a:rPr lang="de-DE" sz="1400" dirty="0">
                <a:latin typeface="Helvetica" pitchFamily="2" charset="0"/>
              </a:rPr>
              <a:t>, A. &amp; </a:t>
            </a:r>
            <a:r>
              <a:rPr lang="de-DE" sz="1400" dirty="0" err="1">
                <a:latin typeface="Helvetica" pitchFamily="2" charset="0"/>
              </a:rPr>
              <a:t>Nünning</a:t>
            </a:r>
            <a:r>
              <a:rPr lang="de-DE" sz="1400" dirty="0">
                <a:latin typeface="Helvetica" pitchFamily="2" charset="0"/>
              </a:rPr>
              <a:t>, A. (Eds.).  </a:t>
            </a:r>
            <a:r>
              <a:rPr lang="de-DE" sz="1400" i="1" dirty="0">
                <a:latin typeface="Helvetica" pitchFamily="2" charset="0"/>
              </a:rPr>
              <a:t>A </a:t>
            </a:r>
            <a:r>
              <a:rPr lang="de-DE" sz="1400" i="1" dirty="0" err="1">
                <a:latin typeface="Helvetica" pitchFamily="2" charset="0"/>
              </a:rPr>
              <a:t>Comparison</a:t>
            </a:r>
            <a:r>
              <a:rPr lang="de-DE" sz="1400" i="1" dirty="0">
                <a:latin typeface="Helvetica" pitchFamily="2" charset="0"/>
              </a:rPr>
              <a:t> </a:t>
            </a:r>
            <a:r>
              <a:rPr lang="de-DE" sz="1400" i="1" dirty="0" err="1">
                <a:latin typeface="Helvetica" pitchFamily="2" charset="0"/>
              </a:rPr>
              <a:t>to</a:t>
            </a:r>
            <a:r>
              <a:rPr lang="de-DE" sz="1400" i="1" dirty="0">
                <a:latin typeface="Helvetica" pitchFamily="2" charset="0"/>
              </a:rPr>
              <a:t> Cultural Memory Studies</a:t>
            </a:r>
            <a:r>
              <a:rPr lang="de-DE" sz="1400" dirty="0">
                <a:latin typeface="Helvetica" pitchFamily="2" charset="0"/>
              </a:rPr>
              <a:t>. Berlin </a:t>
            </a:r>
            <a:r>
              <a:rPr lang="de-DE" sz="1400" dirty="0" err="1">
                <a:latin typeface="Helvetica" pitchFamily="2" charset="0"/>
              </a:rPr>
              <a:t>and</a:t>
            </a:r>
            <a:r>
              <a:rPr lang="de-DE" sz="1400" dirty="0">
                <a:latin typeface="Helvetica" pitchFamily="2" charset="0"/>
              </a:rPr>
              <a:t> New York: de </a:t>
            </a:r>
            <a:r>
              <a:rPr lang="de-DE" sz="1400" dirty="0" err="1">
                <a:latin typeface="Helvetica" pitchFamily="2" charset="0"/>
              </a:rPr>
              <a:t>Gruyter</a:t>
            </a:r>
            <a:r>
              <a:rPr lang="de-DE" sz="1400" dirty="0">
                <a:latin typeface="Helvetica" pitchFamily="2" charset="0"/>
              </a:rPr>
              <a:t>, 97-108.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Assmann, J. (1995). Collective Memory </a:t>
            </a:r>
            <a:r>
              <a:rPr lang="de-DE" sz="1400" dirty="0" err="1">
                <a:latin typeface="Helvetica" pitchFamily="2" charset="0"/>
              </a:rPr>
              <a:t>and</a:t>
            </a:r>
            <a:r>
              <a:rPr lang="de-DE" sz="1400" dirty="0">
                <a:latin typeface="Helvetica" pitchFamily="2" charset="0"/>
              </a:rPr>
              <a:t> Cultural Identity. </a:t>
            </a:r>
            <a:r>
              <a:rPr lang="de-DE" sz="1400" i="1" dirty="0">
                <a:latin typeface="Helvetica" pitchFamily="2" charset="0"/>
              </a:rPr>
              <a:t>New German </a:t>
            </a:r>
            <a:r>
              <a:rPr lang="de-DE" sz="1400" i="1" dirty="0" err="1">
                <a:latin typeface="Helvetica" pitchFamily="2" charset="0"/>
              </a:rPr>
              <a:t>Critique</a:t>
            </a:r>
            <a:r>
              <a:rPr lang="de-DE" sz="1400" i="1" dirty="0">
                <a:latin typeface="Helvetica" pitchFamily="2" charset="0"/>
              </a:rPr>
              <a:t> 65</a:t>
            </a:r>
            <a:r>
              <a:rPr lang="de-DE" sz="1400" dirty="0">
                <a:latin typeface="Helvetica" pitchFamily="2" charset="0"/>
              </a:rPr>
              <a:t>, 125-133.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BBC. (2012). Nobel </a:t>
            </a:r>
            <a:r>
              <a:rPr lang="de-DE" sz="1400" dirty="0" err="1">
                <a:latin typeface="Helvetica" pitchFamily="2" charset="0"/>
              </a:rPr>
              <a:t>Prizes</a:t>
            </a:r>
            <a:r>
              <a:rPr lang="de-DE" sz="1400" dirty="0">
                <a:latin typeface="Helvetica" pitchFamily="2" charset="0"/>
              </a:rPr>
              <a:t>: </a:t>
            </a:r>
            <a:r>
              <a:rPr lang="de-DE" sz="1400" dirty="0" err="1">
                <a:latin typeface="Helvetica" pitchFamily="2" charset="0"/>
              </a:rPr>
              <a:t>Is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there</a:t>
            </a:r>
            <a:r>
              <a:rPr lang="de-DE" sz="1400" dirty="0">
                <a:latin typeface="Helvetica" pitchFamily="2" charset="0"/>
              </a:rPr>
              <a:t> a </a:t>
            </a:r>
            <a:r>
              <a:rPr lang="de-DE" sz="1400" dirty="0" err="1">
                <a:latin typeface="Helvetica" pitchFamily="2" charset="0"/>
              </a:rPr>
              <a:t>secret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formula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to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winning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one</a:t>
            </a:r>
            <a:r>
              <a:rPr lang="de-DE" sz="1400" dirty="0">
                <a:latin typeface="Helvetica" pitchFamily="2" charset="0"/>
              </a:rPr>
              <a:t>? Zugriff unter: https://</a:t>
            </a:r>
            <a:r>
              <a:rPr lang="de-DE" sz="1400" dirty="0" err="1">
                <a:latin typeface="Helvetica" pitchFamily="2" charset="0"/>
              </a:rPr>
              <a:t>www.bbc.com</a:t>
            </a:r>
            <a:r>
              <a:rPr lang="de-DE" sz="1400" dirty="0">
                <a:latin typeface="Helvetica" pitchFamily="2" charset="0"/>
              </a:rPr>
              <a:t>/</a:t>
            </a:r>
            <a:r>
              <a:rPr lang="de-DE" sz="1400" dirty="0" err="1">
                <a:latin typeface="Helvetica" pitchFamily="2" charset="0"/>
              </a:rPr>
              <a:t>future</a:t>
            </a:r>
            <a:r>
              <a:rPr lang="de-DE" sz="1400" dirty="0">
                <a:latin typeface="Helvetica" pitchFamily="2" charset="0"/>
              </a:rPr>
              <a:t>/</a:t>
            </a:r>
            <a:r>
              <a:rPr lang="de-DE" sz="1400" dirty="0" err="1">
                <a:latin typeface="Helvetica" pitchFamily="2" charset="0"/>
              </a:rPr>
              <a:t>article</a:t>
            </a:r>
            <a:r>
              <a:rPr lang="de-DE" sz="1400" dirty="0">
                <a:latin typeface="Helvetica" pitchFamily="2" charset="0"/>
              </a:rPr>
              <a:t>/20121008-winning-formula-for-nobel-prizes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Helvetica" pitchFamily="2" charset="0"/>
              </a:rPr>
              <a:t>Boroditsky</a:t>
            </a:r>
            <a:r>
              <a:rPr lang="de-DE" sz="1400" dirty="0">
                <a:latin typeface="Helvetica" pitchFamily="2" charset="0"/>
              </a:rPr>
              <a:t>, L. (2012). Wie die Sprache das Denken formt. Zugriff unter: https://www.spektrum.de/news/wie-die-sprache-das-denken-formt/1145804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Dawson, E., Archer, L., </a:t>
            </a:r>
            <a:r>
              <a:rPr lang="de-DE" sz="1400" dirty="0" err="1">
                <a:latin typeface="Helvetica" pitchFamily="2" charset="0"/>
              </a:rPr>
              <a:t>Seakins</a:t>
            </a:r>
            <a:r>
              <a:rPr lang="de-DE" sz="1400" dirty="0">
                <a:latin typeface="Helvetica" pitchFamily="2" charset="0"/>
              </a:rPr>
              <a:t>, A., </a:t>
            </a:r>
            <a:r>
              <a:rPr lang="de-DE" sz="1400" dirty="0" err="1">
                <a:latin typeface="Helvetica" pitchFamily="2" charset="0"/>
              </a:rPr>
              <a:t>Godec</a:t>
            </a:r>
            <a:r>
              <a:rPr lang="de-DE" sz="1400" dirty="0">
                <a:latin typeface="Helvetica" pitchFamily="2" charset="0"/>
              </a:rPr>
              <a:t>, S, </a:t>
            </a:r>
            <a:r>
              <a:rPr lang="de-DE" sz="1400" dirty="0" err="1">
                <a:latin typeface="Helvetica" pitchFamily="2" charset="0"/>
              </a:rPr>
              <a:t>DeWitt</a:t>
            </a:r>
            <a:r>
              <a:rPr lang="de-DE" sz="1400" dirty="0">
                <a:latin typeface="Helvetica" pitchFamily="2" charset="0"/>
              </a:rPr>
              <a:t>, J., King, H., Mau, A. &amp; </a:t>
            </a:r>
            <a:r>
              <a:rPr lang="de-DE" sz="1400" dirty="0" err="1">
                <a:latin typeface="Helvetica" pitchFamily="2" charset="0"/>
              </a:rPr>
              <a:t>Nomikou</a:t>
            </a:r>
            <a:r>
              <a:rPr lang="de-DE" sz="1400" dirty="0">
                <a:latin typeface="Helvetica" pitchFamily="2" charset="0"/>
              </a:rPr>
              <a:t>, E. (2019). Selfies at </a:t>
            </a:r>
            <a:r>
              <a:rPr lang="de-DE" sz="1400" dirty="0" err="1">
                <a:latin typeface="Helvetica" pitchFamily="2" charset="0"/>
              </a:rPr>
              <a:t>the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science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museum</a:t>
            </a:r>
            <a:r>
              <a:rPr lang="de-DE" sz="1400" dirty="0">
                <a:latin typeface="Helvetica" pitchFamily="2" charset="0"/>
              </a:rPr>
              <a:t>: </a:t>
            </a:r>
            <a:r>
              <a:rPr lang="de-DE" sz="1400" dirty="0" err="1">
                <a:latin typeface="Helvetica" pitchFamily="2" charset="0"/>
              </a:rPr>
              <a:t>exploring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girls</a:t>
            </a:r>
            <a:r>
              <a:rPr lang="de-DE" sz="1400" dirty="0">
                <a:latin typeface="Helvetica" pitchFamily="2" charset="0"/>
              </a:rPr>
              <a:t>‘ </a:t>
            </a:r>
            <a:r>
              <a:rPr lang="de-DE" sz="1400" dirty="0" err="1">
                <a:latin typeface="Helvetica" pitchFamily="2" charset="0"/>
              </a:rPr>
              <a:t>identity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performances</a:t>
            </a:r>
            <a:r>
              <a:rPr lang="de-DE" sz="1400" dirty="0">
                <a:latin typeface="Helvetica" pitchFamily="2" charset="0"/>
              </a:rPr>
              <a:t> in a </a:t>
            </a:r>
            <a:r>
              <a:rPr lang="de-DE" sz="1400" dirty="0" err="1">
                <a:latin typeface="Helvetica" pitchFamily="2" charset="0"/>
              </a:rPr>
              <a:t>science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learning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space</a:t>
            </a:r>
            <a:r>
              <a:rPr lang="de-DE" sz="1400" dirty="0">
                <a:latin typeface="Helvetica" pitchFamily="2" charset="0"/>
              </a:rPr>
              <a:t>. Gender </a:t>
            </a:r>
            <a:r>
              <a:rPr lang="de-DE" sz="1400" dirty="0" err="1">
                <a:latin typeface="Helvetica" pitchFamily="2" charset="0"/>
              </a:rPr>
              <a:t>and</a:t>
            </a:r>
            <a:r>
              <a:rPr lang="de-DE" sz="1400" dirty="0">
                <a:latin typeface="Helvetica" pitchFamily="2" charset="0"/>
              </a:rPr>
              <a:t> Education. DOI: 10.1080/09540253.2018.1557322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Helvetica" pitchFamily="2" charset="0"/>
              </a:rPr>
              <a:t>El-Alayli</a:t>
            </a:r>
            <a:r>
              <a:rPr lang="de-DE" sz="1400" dirty="0">
                <a:latin typeface="Helvetica" pitchFamily="2" charset="0"/>
              </a:rPr>
              <a:t>, A., Hansen-Brown, A. &amp; </a:t>
            </a:r>
            <a:r>
              <a:rPr lang="de-DE" sz="1400" dirty="0" err="1">
                <a:latin typeface="Helvetica" pitchFamily="2" charset="0"/>
              </a:rPr>
              <a:t>Ceynar</a:t>
            </a:r>
            <a:r>
              <a:rPr lang="de-DE" sz="1400" dirty="0">
                <a:latin typeface="Helvetica" pitchFamily="2" charset="0"/>
              </a:rPr>
              <a:t>, M. (2018). Dancing </a:t>
            </a:r>
            <a:r>
              <a:rPr lang="de-DE" sz="1400" dirty="0" err="1">
                <a:latin typeface="Helvetica" pitchFamily="2" charset="0"/>
              </a:rPr>
              <a:t>Backwards</a:t>
            </a:r>
            <a:r>
              <a:rPr lang="de-DE" sz="1400" dirty="0">
                <a:latin typeface="Helvetica" pitchFamily="2" charset="0"/>
              </a:rPr>
              <a:t> in High Heels: </a:t>
            </a:r>
            <a:r>
              <a:rPr lang="de-DE" sz="1400" dirty="0" err="1">
                <a:latin typeface="Helvetica" pitchFamily="2" charset="0"/>
              </a:rPr>
              <a:t>Female</a:t>
            </a:r>
            <a:r>
              <a:rPr lang="de-DE" sz="1400" dirty="0">
                <a:latin typeface="Helvetica" pitchFamily="2" charset="0"/>
              </a:rPr>
              <a:t> Professors Experience More Work </a:t>
            </a:r>
            <a:r>
              <a:rPr lang="de-DE" sz="1400" dirty="0" err="1">
                <a:latin typeface="Helvetica" pitchFamily="2" charset="0"/>
              </a:rPr>
              <a:t>Demands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and</a:t>
            </a:r>
            <a:r>
              <a:rPr lang="de-DE" sz="1400" dirty="0">
                <a:latin typeface="Helvetica" pitchFamily="2" charset="0"/>
              </a:rPr>
              <a:t> Special </a:t>
            </a:r>
            <a:r>
              <a:rPr lang="de-DE" sz="1400" dirty="0" err="1">
                <a:latin typeface="Helvetica" pitchFamily="2" charset="0"/>
              </a:rPr>
              <a:t>Favor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Requests</a:t>
            </a:r>
            <a:r>
              <a:rPr lang="de-DE" sz="1400" dirty="0">
                <a:latin typeface="Helvetica" pitchFamily="2" charset="0"/>
              </a:rPr>
              <a:t>, </a:t>
            </a:r>
            <a:r>
              <a:rPr lang="de-DE" sz="1400" dirty="0" err="1">
                <a:latin typeface="Helvetica" pitchFamily="2" charset="0"/>
              </a:rPr>
              <a:t>Particularly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from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Academically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Entitled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Students</a:t>
            </a:r>
            <a:r>
              <a:rPr lang="de-DE" sz="1400" dirty="0">
                <a:latin typeface="Helvetica" pitchFamily="2" charset="0"/>
              </a:rPr>
              <a:t>. </a:t>
            </a:r>
            <a:r>
              <a:rPr lang="de-DE" sz="1400" i="1" dirty="0">
                <a:latin typeface="Helvetica" pitchFamily="2" charset="0"/>
              </a:rPr>
              <a:t>Sex Rolls (79); </a:t>
            </a:r>
            <a:r>
              <a:rPr lang="de-DE" sz="1400" dirty="0">
                <a:latin typeface="Helvetica" pitchFamily="2" charset="0"/>
              </a:rPr>
              <a:t>136-150.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Helvetica" pitchFamily="2" charset="0"/>
              </a:rPr>
              <a:t>Gagnon</a:t>
            </a:r>
            <a:r>
              <a:rPr lang="de-DE" sz="1400" dirty="0">
                <a:latin typeface="Helvetica" pitchFamily="2" charset="0"/>
              </a:rPr>
              <a:t>, P. (2015). </a:t>
            </a:r>
            <a:r>
              <a:rPr lang="de-DE" sz="1400" i="1" dirty="0">
                <a:latin typeface="Helvetica" pitchFamily="2" charset="0"/>
              </a:rPr>
              <a:t>Was kommt nach dem </a:t>
            </a:r>
            <a:r>
              <a:rPr lang="de-DE" sz="1400" i="1" dirty="0" err="1">
                <a:latin typeface="Helvetica" pitchFamily="2" charset="0"/>
              </a:rPr>
              <a:t>Higgs-Boson</a:t>
            </a:r>
            <a:r>
              <a:rPr lang="de-DE" sz="1400" i="1" dirty="0">
                <a:latin typeface="Helvetica" pitchFamily="2" charset="0"/>
              </a:rPr>
              <a:t>? </a:t>
            </a:r>
            <a:r>
              <a:rPr lang="de-DE" sz="1400" dirty="0">
                <a:latin typeface="Helvetica" pitchFamily="2" charset="0"/>
              </a:rPr>
              <a:t>Wien: Austrian Academy </a:t>
            </a:r>
            <a:r>
              <a:rPr lang="de-DE" sz="1400" dirty="0" err="1">
                <a:latin typeface="Helvetica" pitchFamily="2" charset="0"/>
              </a:rPr>
              <a:t>of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Sciences</a:t>
            </a:r>
            <a:r>
              <a:rPr lang="de-DE" sz="1400" dirty="0">
                <a:latin typeface="Helvetica" pitchFamily="2" charset="0"/>
              </a:rPr>
              <a:t> Press.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Helvetica" pitchFamily="2" charset="0"/>
              </a:rPr>
              <a:t>Jakiela</a:t>
            </a:r>
            <a:r>
              <a:rPr lang="de-DE" sz="1400" dirty="0">
                <a:latin typeface="Helvetica" pitchFamily="2" charset="0"/>
              </a:rPr>
              <a:t>, P. &amp; </a:t>
            </a:r>
            <a:r>
              <a:rPr lang="de-DE" sz="1400" dirty="0" err="1">
                <a:latin typeface="Helvetica" pitchFamily="2" charset="0"/>
              </a:rPr>
              <a:t>Ozier</a:t>
            </a:r>
            <a:r>
              <a:rPr lang="de-DE" sz="1400" dirty="0">
                <a:latin typeface="Helvetica" pitchFamily="2" charset="0"/>
              </a:rPr>
              <a:t>, O. (2018). </a:t>
            </a:r>
            <a:r>
              <a:rPr lang="de-DE" sz="1400" dirty="0" err="1">
                <a:latin typeface="Helvetica" pitchFamily="2" charset="0"/>
              </a:rPr>
              <a:t>Gendered</a:t>
            </a:r>
            <a:r>
              <a:rPr lang="de-DE" sz="1400" dirty="0">
                <a:latin typeface="Helvetica" pitchFamily="2" charset="0"/>
              </a:rPr>
              <a:t> Language. </a:t>
            </a:r>
            <a:r>
              <a:rPr lang="de-DE" sz="1400" dirty="0" err="1">
                <a:latin typeface="Helvetica" pitchFamily="2" charset="0"/>
              </a:rPr>
              <a:t>Policy</a:t>
            </a:r>
            <a:r>
              <a:rPr lang="de-DE" sz="1400" dirty="0">
                <a:latin typeface="Helvetica" pitchFamily="2" charset="0"/>
              </a:rPr>
              <a:t> Research Working Paper 8464. Zugriff unter: http://documents.worldbank.org/curated/en/405621528167411253/pdf/WPS8464.pdf, Zusammenfassung unter: https://</a:t>
            </a:r>
            <a:r>
              <a:rPr lang="de-DE" sz="1400" dirty="0" err="1">
                <a:latin typeface="Helvetica" pitchFamily="2" charset="0"/>
              </a:rPr>
              <a:t>www.worldbank.org</a:t>
            </a:r>
            <a:r>
              <a:rPr lang="de-DE" sz="1400" dirty="0">
                <a:latin typeface="Helvetica" pitchFamily="2" charset="0"/>
              </a:rPr>
              <a:t>/en/</a:t>
            </a:r>
            <a:r>
              <a:rPr lang="de-DE" sz="1400" dirty="0" err="1">
                <a:latin typeface="Helvetica" pitchFamily="2" charset="0"/>
              </a:rPr>
              <a:t>news</a:t>
            </a:r>
            <a:r>
              <a:rPr lang="de-DE" sz="1400" dirty="0">
                <a:latin typeface="Helvetica" pitchFamily="2" charset="0"/>
              </a:rPr>
              <a:t>/</a:t>
            </a:r>
            <a:r>
              <a:rPr lang="de-DE" sz="1400" dirty="0" err="1">
                <a:latin typeface="Helvetica" pitchFamily="2" charset="0"/>
              </a:rPr>
              <a:t>feature</a:t>
            </a:r>
            <a:r>
              <a:rPr lang="de-DE" sz="1400" dirty="0">
                <a:latin typeface="Helvetica" pitchFamily="2" charset="0"/>
              </a:rPr>
              <a:t>/2019/01/24/gendered-languages-may-play-a-role-in-limiting-womens-opportunities-new-research-finds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Roll, C. (2009). Frauen in der Wissenschaft(</a:t>
            </a:r>
            <a:r>
              <a:rPr lang="de-DE" sz="1400" dirty="0" err="1">
                <a:latin typeface="Helvetica" pitchFamily="2" charset="0"/>
              </a:rPr>
              <a:t>sgeschichte</a:t>
            </a:r>
            <a:r>
              <a:rPr lang="de-DE" sz="1400" dirty="0">
                <a:latin typeface="Helvetica" pitchFamily="2" charset="0"/>
              </a:rPr>
              <a:t>): Eine Einführung. In: Groß, D. (Hrsg.). (2009). Gender schafft Wissen – Wissenschaft Gender: Geschlechtsspezifische Unterscheidungen und Rollenzuschreibungen im Wandel der Zeit. Kassel, Universitätsverlag, 19-33.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Helvetica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290BDE-64C5-5E46-9641-4C666D440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5F5B35-5967-5D40-A42C-E3922D5AF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1904475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-847168" y="538150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Literaturhinweise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1010164" y="1271565"/>
            <a:ext cx="10171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WDR. (2019). Gütersloh: Spitzenvater des Jahres ausgezeichnet. Zugriff unter: https://www1.wdr.de/</a:t>
            </a:r>
            <a:r>
              <a:rPr lang="de-DE" sz="1400" dirty="0" err="1">
                <a:latin typeface="Helvetica" pitchFamily="2" charset="0"/>
              </a:rPr>
              <a:t>nachrichten</a:t>
            </a:r>
            <a:r>
              <a:rPr lang="de-DE" sz="1400" dirty="0">
                <a:latin typeface="Helvetica" pitchFamily="2" charset="0"/>
              </a:rPr>
              <a:t>/westfalen-lippe/mestemacher-spitzenvater-des-jahres-guetersloh-100.html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Weiß, M. (2019). </a:t>
            </a:r>
            <a:r>
              <a:rPr lang="de-DE" sz="1400" i="1" dirty="0">
                <a:latin typeface="Helvetica" pitchFamily="2" charset="0"/>
              </a:rPr>
              <a:t>Katie </a:t>
            </a:r>
            <a:r>
              <a:rPr lang="de-DE" sz="1400" i="1" dirty="0" err="1">
                <a:latin typeface="Helvetica" pitchFamily="2" charset="0"/>
              </a:rPr>
              <a:t>Bouman</a:t>
            </a:r>
            <a:r>
              <a:rPr lang="de-DE" sz="1400" i="1" dirty="0">
                <a:latin typeface="Helvetica" pitchFamily="2" charset="0"/>
              </a:rPr>
              <a:t> – Sie wird für das Foto vom Schwarzen Loch gefeiert</a:t>
            </a:r>
            <a:r>
              <a:rPr lang="de-DE" sz="1400" dirty="0">
                <a:latin typeface="Helvetica" pitchFamily="2" charset="0"/>
              </a:rPr>
              <a:t>. Süddeutsche Zeitung; Zugriff unter: https://www.sueddeutsche.de/wissen/katie-bouman-informatikerin-schwarzes-loch-1.4405776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Weiß, M. (2019). Im Schatten Einsteins. Süddeutsche Zeitung; Zugriff unter: https://www.sueddeutsche.de/wissen/albert-einstein-frau-mileva-maric-relativitaetstheorie-1.4412479-0#seite-2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290BDE-64C5-5E46-9641-4C666D440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5F5B35-5967-5D40-A42C-E3922D5AF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2387B2-5027-C941-94AF-B1ADDA82643D}"/>
              </a:ext>
            </a:extLst>
          </p:cNvPr>
          <p:cNvSpPr txBox="1"/>
          <p:nvPr/>
        </p:nvSpPr>
        <p:spPr>
          <a:xfrm>
            <a:off x="-1025326" y="2669536"/>
            <a:ext cx="1146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Persönliche Empfehlungen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20EEDC-ED46-6644-BE76-31B147CCD1CD}"/>
              </a:ext>
            </a:extLst>
          </p:cNvPr>
          <p:cNvSpPr txBox="1"/>
          <p:nvPr/>
        </p:nvSpPr>
        <p:spPr>
          <a:xfrm>
            <a:off x="1010114" y="3338025"/>
            <a:ext cx="10640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Milo, S. (2015). </a:t>
            </a:r>
            <a:r>
              <a:rPr lang="de-DE" sz="1400" i="1" dirty="0">
                <a:latin typeface="Helvetica" pitchFamily="2" charset="0"/>
              </a:rPr>
              <a:t>The lost </a:t>
            </a:r>
            <a:r>
              <a:rPr lang="de-DE" sz="1400" i="1" dirty="0" err="1">
                <a:latin typeface="Helvetica" pitchFamily="2" charset="0"/>
              </a:rPr>
              <a:t>genius</a:t>
            </a:r>
            <a:r>
              <a:rPr lang="de-DE" sz="1400" i="1" dirty="0">
                <a:latin typeface="Helvetica" pitchFamily="2" charset="0"/>
              </a:rPr>
              <a:t> </a:t>
            </a:r>
            <a:r>
              <a:rPr lang="de-DE" sz="1400" i="1" dirty="0" err="1">
                <a:latin typeface="Helvetica" pitchFamily="2" charset="0"/>
              </a:rPr>
              <a:t>of</a:t>
            </a:r>
            <a:r>
              <a:rPr lang="de-DE" sz="1400" i="1" dirty="0">
                <a:latin typeface="Helvetica" pitchFamily="2" charset="0"/>
              </a:rPr>
              <a:t> </a:t>
            </a:r>
            <a:r>
              <a:rPr lang="de-DE" sz="1400" i="1" dirty="0" err="1">
                <a:latin typeface="Helvetica" pitchFamily="2" charset="0"/>
              </a:rPr>
              <a:t>Mozart‘s</a:t>
            </a:r>
            <a:r>
              <a:rPr lang="de-DE" sz="1400" i="1" dirty="0">
                <a:latin typeface="Helvetica" pitchFamily="2" charset="0"/>
              </a:rPr>
              <a:t> </a:t>
            </a:r>
            <a:r>
              <a:rPr lang="de-DE" sz="1400" i="1" dirty="0" err="1">
                <a:latin typeface="Helvetica" pitchFamily="2" charset="0"/>
              </a:rPr>
              <a:t>sister</a:t>
            </a:r>
            <a:r>
              <a:rPr lang="de-DE" sz="1400" dirty="0">
                <a:latin typeface="Helvetica" pitchFamily="2" charset="0"/>
              </a:rPr>
              <a:t>. Zugriff unter: </a:t>
            </a:r>
            <a:r>
              <a:rPr lang="de-DE" sz="1400" dirty="0">
                <a:latin typeface="Helvetica" pitchFamily="2" charset="0"/>
                <a:hlinkClick r:id="rId2"/>
              </a:rPr>
              <a:t>https://www.theguardian.com/music/2015/sep/08/lost-genius-the-other-mozart-sister-nannerl</a:t>
            </a: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Helvetica" pitchFamily="2" charset="0"/>
              </a:rPr>
              <a:t>Schöndorfer</a:t>
            </a:r>
            <a:r>
              <a:rPr lang="de-DE" sz="1400" dirty="0">
                <a:latin typeface="Helvetica" pitchFamily="2" charset="0"/>
              </a:rPr>
              <a:t>, N. (2019). </a:t>
            </a:r>
            <a:r>
              <a:rPr lang="de-DE" sz="1400" i="1" dirty="0">
                <a:latin typeface="Helvetica" pitchFamily="2" charset="0"/>
              </a:rPr>
              <a:t>Objektivität ist eine Herrschaftslüge – Darf sie das? Podcast #20</a:t>
            </a:r>
            <a:r>
              <a:rPr lang="de-DE" sz="1400" dirty="0">
                <a:latin typeface="Helvetica" pitchFamily="2" charset="0"/>
              </a:rPr>
              <a:t>. Zugriff unter: </a:t>
            </a:r>
            <a:r>
              <a:rPr lang="de-DE" sz="1400" dirty="0">
                <a:latin typeface="Helvetica" pitchFamily="2" charset="0"/>
                <a:hlinkClick r:id="rId3"/>
              </a:rPr>
              <a:t>https://www.darfsiedas.at/podcarst/detail/id-20-darf-sie-das-objektivitaet-ist-eine-herrschaftsluege</a:t>
            </a: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Schulte, B. (2019). A </a:t>
            </a:r>
            <a:r>
              <a:rPr lang="de-DE" sz="1400" dirty="0" err="1">
                <a:latin typeface="Helvetica" pitchFamily="2" charset="0"/>
              </a:rPr>
              <a:t>woman‘s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greates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enemy</a:t>
            </a:r>
            <a:r>
              <a:rPr lang="de-DE" sz="1400" dirty="0">
                <a:latin typeface="Helvetica" pitchFamily="2" charset="0"/>
              </a:rPr>
              <a:t>? A lack </a:t>
            </a:r>
            <a:r>
              <a:rPr lang="de-DE" sz="1400" dirty="0" err="1">
                <a:latin typeface="Helvetica" pitchFamily="2" charset="0"/>
              </a:rPr>
              <a:t>of</a:t>
            </a:r>
            <a:r>
              <a:rPr lang="de-DE" sz="1400" dirty="0">
                <a:latin typeface="Helvetica" pitchFamily="2" charset="0"/>
              </a:rPr>
              <a:t> time </a:t>
            </a:r>
            <a:r>
              <a:rPr lang="de-DE" sz="1400" dirty="0" err="1">
                <a:latin typeface="Helvetica" pitchFamily="2" charset="0"/>
              </a:rPr>
              <a:t>to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herself</a:t>
            </a:r>
            <a:r>
              <a:rPr lang="de-DE" sz="1400" dirty="0">
                <a:latin typeface="Helvetica" pitchFamily="2" charset="0"/>
              </a:rPr>
              <a:t>. Zugriff unter: </a:t>
            </a:r>
            <a:r>
              <a:rPr lang="de-DE" sz="1400" dirty="0">
                <a:latin typeface="Helvetica" pitchFamily="2" charset="0"/>
                <a:hlinkClick r:id="rId4"/>
              </a:rPr>
              <a:t>https://www.theguardian.com/commentisfree/2019/jul/21/woman-greatest-enemy-lack-of-time-themselves</a:t>
            </a: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Stokowski, M. (2018). Kennen Sie diese Frauen? Zugriff unter: </a:t>
            </a:r>
            <a:r>
              <a:rPr lang="de-DE" sz="1400" dirty="0">
                <a:latin typeface="Helvetica" pitchFamily="2" charset="0"/>
                <a:hlinkClick r:id="rId5"/>
              </a:rPr>
              <a:t>https://www.spiegel.de/kultur/gesellschaft/margarete-stokowski-ueber-frauenwahlrecht-kennen-sie-olympe-de-gouges-a-1238163.html</a:t>
            </a: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Helvetica" pitchFamily="2" charset="0"/>
              </a:rPr>
              <a:t>Stanat</a:t>
            </a:r>
            <a:r>
              <a:rPr lang="de-DE" sz="1400" dirty="0">
                <a:latin typeface="Helvetica" pitchFamily="2" charset="0"/>
              </a:rPr>
              <a:t>, P; </a:t>
            </a:r>
            <a:r>
              <a:rPr lang="de-DE" sz="1400" dirty="0" err="1">
                <a:latin typeface="Helvetica" pitchFamily="2" charset="0"/>
              </a:rPr>
              <a:t>Schipolowski</a:t>
            </a:r>
            <a:r>
              <a:rPr lang="de-DE" sz="1400" dirty="0">
                <a:latin typeface="Helvetica" pitchFamily="2" charset="0"/>
              </a:rPr>
              <a:t>, S.; Mahler, N.; Weirich, S. &amp; Henschel, S. (Hrsg.). (2019). </a:t>
            </a:r>
            <a:r>
              <a:rPr lang="de-DE" sz="1400" i="1" dirty="0">
                <a:latin typeface="Helvetica" pitchFamily="2" charset="0"/>
              </a:rPr>
              <a:t>IQB-Bildungstrend 2018. Mathematische und naturwissenschaftliche Kompetenzen am Ende der Sekundarstufe I im zweiten Ländervergleich. </a:t>
            </a:r>
            <a:r>
              <a:rPr lang="de-DE" sz="1400" dirty="0">
                <a:latin typeface="Helvetica" pitchFamily="2" charset="0"/>
              </a:rPr>
              <a:t>Münster: </a:t>
            </a:r>
            <a:r>
              <a:rPr lang="de-DE" sz="1400" dirty="0" err="1">
                <a:latin typeface="Helvetica" pitchFamily="2" charset="0"/>
              </a:rPr>
              <a:t>Waxmann</a:t>
            </a:r>
            <a:r>
              <a:rPr lang="de-DE" sz="1400" dirty="0">
                <a:latin typeface="Helvetica" pitchFamily="2" charset="0"/>
              </a:rPr>
              <a:t>. (Stichwort: Selbstkonzept)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04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-2451355" y="681078"/>
            <a:ext cx="1146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Bildquellen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864973" y="1610828"/>
            <a:ext cx="1064026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latin typeface="Helvetica" pitchFamily="2" charset="0"/>
              </a:rPr>
              <a:t>Lenthang</a:t>
            </a:r>
            <a:r>
              <a:rPr lang="de-DE" sz="1400" dirty="0">
                <a:latin typeface="Helvetica" pitchFamily="2" charset="0"/>
              </a:rPr>
              <a:t>, M. (2019). Male </a:t>
            </a:r>
            <a:r>
              <a:rPr lang="de-DE" sz="1400" dirty="0" err="1">
                <a:latin typeface="Helvetica" pitchFamily="2" charset="0"/>
              </a:rPr>
              <a:t>scientist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who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helped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capture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the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first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photograph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of</a:t>
            </a:r>
            <a:r>
              <a:rPr lang="de-DE" sz="1400" dirty="0">
                <a:latin typeface="Helvetica" pitchFamily="2" charset="0"/>
              </a:rPr>
              <a:t> a </a:t>
            </a:r>
            <a:r>
              <a:rPr lang="de-DE" sz="1400" dirty="0" err="1">
                <a:latin typeface="Helvetica" pitchFamily="2" charset="0"/>
              </a:rPr>
              <a:t>black</a:t>
            </a:r>
            <a:r>
              <a:rPr lang="de-DE" sz="1400" dirty="0">
                <a:latin typeface="Helvetica" pitchFamily="2" charset="0"/>
              </a:rPr>
              <a:t> hole </a:t>
            </a:r>
            <a:r>
              <a:rPr lang="de-DE" sz="1400" dirty="0" err="1">
                <a:latin typeface="Helvetica" pitchFamily="2" charset="0"/>
              </a:rPr>
              <a:t>defends</a:t>
            </a:r>
            <a:r>
              <a:rPr lang="de-DE" sz="1400" dirty="0">
                <a:latin typeface="Helvetica" pitchFamily="2" charset="0"/>
              </a:rPr>
              <a:t> Katie </a:t>
            </a:r>
            <a:r>
              <a:rPr lang="de-DE" sz="1400" dirty="0" err="1">
                <a:latin typeface="Helvetica" pitchFamily="2" charset="0"/>
              </a:rPr>
              <a:t>Bouman</a:t>
            </a:r>
            <a:r>
              <a:rPr lang="de-DE" sz="1400" dirty="0">
                <a:latin typeface="Helvetica" pitchFamily="2" charset="0"/>
              </a:rPr>
              <a:t> after </a:t>
            </a:r>
            <a:r>
              <a:rPr lang="de-DE" sz="1400" dirty="0" err="1">
                <a:latin typeface="Helvetica" pitchFamily="2" charset="0"/>
              </a:rPr>
              <a:t>she</a:t>
            </a:r>
            <a:r>
              <a:rPr lang="de-DE" sz="1400" dirty="0">
                <a:latin typeface="Helvetica" pitchFamily="2" charset="0"/>
              </a:rPr>
              <a:t> was </a:t>
            </a:r>
            <a:r>
              <a:rPr lang="de-DE" sz="1400" dirty="0" err="1">
                <a:latin typeface="Helvetica" pitchFamily="2" charset="0"/>
              </a:rPr>
              <a:t>attacked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by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sexist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trolls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who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say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she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took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the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credit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for</a:t>
            </a:r>
            <a:r>
              <a:rPr lang="de-DE" sz="1400" dirty="0">
                <a:latin typeface="Helvetica" pitchFamily="2" charset="0"/>
              </a:rPr>
              <a:t> her </a:t>
            </a:r>
            <a:r>
              <a:rPr lang="de-DE" sz="1400" dirty="0" err="1">
                <a:latin typeface="Helvetica" pitchFamily="2" charset="0"/>
              </a:rPr>
              <a:t>team</a:t>
            </a:r>
            <a:r>
              <a:rPr lang="de-DE" sz="1400" dirty="0">
                <a:latin typeface="Helvetica" pitchFamily="2" charset="0"/>
              </a:rPr>
              <a:t>. </a:t>
            </a:r>
            <a:r>
              <a:rPr lang="de-DE" sz="1400" dirty="0" err="1">
                <a:latin typeface="Helvetica" pitchFamily="2" charset="0"/>
              </a:rPr>
              <a:t>Dailymail</a:t>
            </a:r>
            <a:r>
              <a:rPr lang="de-DE" sz="1400" dirty="0">
                <a:latin typeface="Helvetica" pitchFamily="2" charset="0"/>
              </a:rPr>
              <a:t>, Zugriff unter: https://www.dailymail.co.uk/news/article-6917089/Male-scientist-helped-capture-black-hole-photo-defends-Katie-Bouman-sexist-trolls.html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Smith, K. (2019). </a:t>
            </a:r>
            <a:r>
              <a:rPr lang="de-DE" sz="1400" dirty="0" err="1">
                <a:latin typeface="Helvetica" pitchFamily="2" charset="0"/>
              </a:rPr>
              <a:t>We</a:t>
            </a:r>
            <a:r>
              <a:rPr lang="de-DE" sz="1400" dirty="0">
                <a:latin typeface="Helvetica" pitchFamily="2" charset="0"/>
              </a:rPr>
              <a:t> </a:t>
            </a:r>
            <a:r>
              <a:rPr lang="de-DE" sz="1400" dirty="0" err="1">
                <a:latin typeface="Helvetica" pitchFamily="2" charset="0"/>
              </a:rPr>
              <a:t>Should</a:t>
            </a:r>
            <a:r>
              <a:rPr lang="de-DE" sz="1400" dirty="0">
                <a:latin typeface="Helvetica" pitchFamily="2" charset="0"/>
              </a:rPr>
              <a:t> Listen </a:t>
            </a:r>
            <a:r>
              <a:rPr lang="de-DE" sz="1400" dirty="0" err="1">
                <a:latin typeface="Helvetica" pitchFamily="2" charset="0"/>
              </a:rPr>
              <a:t>To</a:t>
            </a:r>
            <a:r>
              <a:rPr lang="de-DE" sz="1400" dirty="0">
                <a:latin typeface="Helvetica" pitchFamily="2" charset="0"/>
              </a:rPr>
              <a:t> Katie </a:t>
            </a:r>
            <a:r>
              <a:rPr lang="de-DE" sz="1400" dirty="0" err="1">
                <a:latin typeface="Helvetica" pitchFamily="2" charset="0"/>
              </a:rPr>
              <a:t>Bouman</a:t>
            </a:r>
            <a:r>
              <a:rPr lang="de-DE" sz="1400" dirty="0">
                <a:latin typeface="Helvetica" pitchFamily="2" charset="0"/>
              </a:rPr>
              <a:t>: Science Takes Teamwork. Forbes, Zugriff unter: https://www.forbes.com/sites/kionasmith/2019/04/14/we-should-listen-to-katie-bouman-science-takes-teamwork/#6ef3effb2034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Helvetica" pitchFamily="2" charset="0"/>
              </a:rPr>
              <a:t>WDR. (2019). Gütersloh: Spitzenvater des Jahres ausgezeichnet. Zugriff unter: https://www1.wdr.de/nachrichten/westfalen-lippe/mestemacher-spitzenvater-des-jahres-guetersloh-100.html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Helvetica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290BDE-64C5-5E46-9641-4C666D440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5F5B35-5967-5D40-A42C-E3922D5AF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2660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-240217" y="694331"/>
            <a:ext cx="1025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Zusammenfassung Vorträge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2807746" y="1893346"/>
            <a:ext cx="69153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herausragende Frauen*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oftmals isoliert, unter Pseudonym arbeitend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stärkender familiärer und wirtschaftlicher Hintergrund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aber auch: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  <a:p>
            <a:r>
              <a:rPr lang="de-DE" dirty="0">
                <a:latin typeface="Helvetica" pitchFamily="2" charset="0"/>
              </a:rPr>
              <a:t>	</a:t>
            </a:r>
            <a:r>
              <a:rPr lang="de-DE" i="1" dirty="0">
                <a:latin typeface="Helvetica" pitchFamily="2" charset="0"/>
              </a:rPr>
              <a:t>„ein kaum zu bremsendes Interesse [...] für die Sache, 	Begeisterung, ja Besessenheit, die nahezu alles andere 	überwog“ </a:t>
            </a:r>
            <a:r>
              <a:rPr lang="de-DE" dirty="0">
                <a:latin typeface="Helvetica" pitchFamily="2" charset="0"/>
              </a:rPr>
              <a:t>(Roll, 2009)</a:t>
            </a:r>
          </a:p>
          <a:p>
            <a:endParaRPr lang="de-DE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Erinnerung dieser Frauen* unerlässlich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aber Beleuchtung der Mechanismen, gegen die sie ankämpften mussten / heute noch aktuell sind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356C3C-643D-6642-A955-524A0CC85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6CF28E-7EA4-A745-BA58-D40A0D38F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15435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1AF09A0-3CED-DE47-B5F6-DB722EA2711C}"/>
              </a:ext>
            </a:extLst>
          </p:cNvPr>
          <p:cNvSpPr txBox="1"/>
          <p:nvPr/>
        </p:nvSpPr>
        <p:spPr>
          <a:xfrm>
            <a:off x="1280160" y="2484120"/>
            <a:ext cx="9631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latin typeface="Helvetica" pitchFamily="2" charset="0"/>
              </a:rPr>
              <a:t>“Women </a:t>
            </a:r>
            <a:r>
              <a:rPr lang="de-DE" sz="2800" i="1" dirty="0" err="1">
                <a:latin typeface="Helvetica" pitchFamily="2" charset="0"/>
              </a:rPr>
              <a:t>have</a:t>
            </a:r>
            <a:r>
              <a:rPr lang="de-DE" sz="2800" i="1" dirty="0">
                <a:latin typeface="Helvetica" pitchFamily="2" charset="0"/>
              </a:rPr>
              <a:t> </a:t>
            </a:r>
            <a:r>
              <a:rPr lang="de-DE" sz="2800" i="1" dirty="0" err="1">
                <a:latin typeface="Helvetica" pitchFamily="2" charset="0"/>
              </a:rPr>
              <a:t>always</a:t>
            </a:r>
            <a:r>
              <a:rPr lang="de-DE" sz="2800" i="1" dirty="0">
                <a:latin typeface="Helvetica" pitchFamily="2" charset="0"/>
              </a:rPr>
              <a:t> </a:t>
            </a:r>
            <a:r>
              <a:rPr lang="de-DE" sz="2800" i="1" dirty="0" err="1">
                <a:latin typeface="Helvetica" pitchFamily="2" charset="0"/>
              </a:rPr>
              <a:t>been</a:t>
            </a:r>
            <a:r>
              <a:rPr lang="de-DE" sz="2800" i="1" dirty="0">
                <a:latin typeface="Helvetica" pitchFamily="2" charset="0"/>
              </a:rPr>
              <a:t> an </a:t>
            </a:r>
            <a:r>
              <a:rPr lang="de-DE" sz="2800" i="1" dirty="0" err="1">
                <a:latin typeface="Helvetica" pitchFamily="2" charset="0"/>
              </a:rPr>
              <a:t>equal</a:t>
            </a:r>
            <a:r>
              <a:rPr lang="de-DE" sz="2800" i="1" dirty="0">
                <a:latin typeface="Helvetica" pitchFamily="2" charset="0"/>
              </a:rPr>
              <a:t> </a:t>
            </a:r>
            <a:r>
              <a:rPr lang="de-DE" sz="2800" i="1" dirty="0" err="1">
                <a:latin typeface="Helvetica" pitchFamily="2" charset="0"/>
              </a:rPr>
              <a:t>part</a:t>
            </a:r>
            <a:r>
              <a:rPr lang="de-DE" sz="2800" i="1" dirty="0">
                <a:latin typeface="Helvetica" pitchFamily="2" charset="0"/>
              </a:rPr>
              <a:t> </a:t>
            </a:r>
            <a:r>
              <a:rPr lang="de-DE" sz="2800" i="1" dirty="0" err="1">
                <a:latin typeface="Helvetica" pitchFamily="2" charset="0"/>
              </a:rPr>
              <a:t>of</a:t>
            </a:r>
            <a:r>
              <a:rPr lang="de-DE" sz="2800" i="1" dirty="0">
                <a:latin typeface="Helvetica" pitchFamily="2" charset="0"/>
              </a:rPr>
              <a:t> </a:t>
            </a:r>
            <a:r>
              <a:rPr lang="de-DE" sz="2800" i="1" dirty="0" err="1">
                <a:latin typeface="Helvetica" pitchFamily="2" charset="0"/>
              </a:rPr>
              <a:t>the</a:t>
            </a:r>
            <a:r>
              <a:rPr lang="de-DE" sz="2800" i="1" dirty="0">
                <a:latin typeface="Helvetica" pitchFamily="2" charset="0"/>
              </a:rPr>
              <a:t> </a:t>
            </a:r>
            <a:r>
              <a:rPr lang="de-DE" sz="2800" i="1" dirty="0" err="1">
                <a:latin typeface="Helvetica" pitchFamily="2" charset="0"/>
              </a:rPr>
              <a:t>past</a:t>
            </a:r>
            <a:r>
              <a:rPr lang="de-DE" sz="2800" i="1" dirty="0">
                <a:latin typeface="Helvetica" pitchFamily="2" charset="0"/>
              </a:rPr>
              <a:t>. </a:t>
            </a:r>
            <a:r>
              <a:rPr lang="de-DE" sz="2800" i="1" dirty="0" err="1">
                <a:latin typeface="Helvetica" pitchFamily="2" charset="0"/>
              </a:rPr>
              <a:t>We</a:t>
            </a:r>
            <a:r>
              <a:rPr lang="de-DE" sz="2800" i="1" dirty="0">
                <a:latin typeface="Helvetica" pitchFamily="2" charset="0"/>
              </a:rPr>
              <a:t> just </a:t>
            </a:r>
            <a:r>
              <a:rPr lang="de-DE" sz="2800" i="1" dirty="0" err="1">
                <a:latin typeface="Helvetica" pitchFamily="2" charset="0"/>
              </a:rPr>
              <a:t>haven't</a:t>
            </a:r>
            <a:r>
              <a:rPr lang="de-DE" sz="2800" i="1" dirty="0">
                <a:latin typeface="Helvetica" pitchFamily="2" charset="0"/>
              </a:rPr>
              <a:t> </a:t>
            </a:r>
            <a:r>
              <a:rPr lang="de-DE" sz="2800" i="1" dirty="0" err="1">
                <a:latin typeface="Helvetica" pitchFamily="2" charset="0"/>
              </a:rPr>
              <a:t>been</a:t>
            </a:r>
            <a:r>
              <a:rPr lang="de-DE" sz="2800" i="1" dirty="0">
                <a:latin typeface="Helvetica" pitchFamily="2" charset="0"/>
              </a:rPr>
              <a:t> an </a:t>
            </a:r>
            <a:r>
              <a:rPr lang="de-DE" sz="2800" i="1" dirty="0" err="1">
                <a:latin typeface="Helvetica" pitchFamily="2" charset="0"/>
              </a:rPr>
              <a:t>equal</a:t>
            </a:r>
            <a:r>
              <a:rPr lang="de-DE" sz="2800" i="1" dirty="0">
                <a:latin typeface="Helvetica" pitchFamily="2" charset="0"/>
              </a:rPr>
              <a:t> </a:t>
            </a:r>
            <a:r>
              <a:rPr lang="de-DE" sz="2800" i="1" dirty="0" err="1">
                <a:latin typeface="Helvetica" pitchFamily="2" charset="0"/>
              </a:rPr>
              <a:t>part</a:t>
            </a:r>
            <a:r>
              <a:rPr lang="de-DE" sz="2800" i="1" dirty="0">
                <a:latin typeface="Helvetica" pitchFamily="2" charset="0"/>
              </a:rPr>
              <a:t> </a:t>
            </a:r>
            <a:r>
              <a:rPr lang="de-DE" sz="2800" i="1" dirty="0" err="1">
                <a:latin typeface="Helvetica" pitchFamily="2" charset="0"/>
              </a:rPr>
              <a:t>of</a:t>
            </a:r>
            <a:r>
              <a:rPr lang="de-DE" sz="2800" i="1" dirty="0">
                <a:latin typeface="Helvetica" pitchFamily="2" charset="0"/>
              </a:rPr>
              <a:t> </a:t>
            </a:r>
            <a:r>
              <a:rPr lang="de-DE" sz="2800" i="1" dirty="0" err="1">
                <a:latin typeface="Helvetica" pitchFamily="2" charset="0"/>
              </a:rPr>
              <a:t>history</a:t>
            </a:r>
            <a:r>
              <a:rPr lang="de-DE" sz="2800" i="1" dirty="0">
                <a:latin typeface="Helvetica" pitchFamily="2" charset="0"/>
              </a:rPr>
              <a:t>.”</a:t>
            </a:r>
          </a:p>
          <a:p>
            <a:pPr algn="ctr"/>
            <a:endParaRPr lang="de-DE" sz="2800" i="1" dirty="0">
              <a:latin typeface="Helvetica" pitchFamily="2" charset="0"/>
            </a:endParaRPr>
          </a:p>
          <a:p>
            <a:pPr algn="ctr"/>
            <a:r>
              <a:rPr lang="de-DE" sz="2800" dirty="0">
                <a:latin typeface="Helvetica" pitchFamily="2" charset="0"/>
              </a:rPr>
              <a:t>- Gloria Steinem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40460F-57E1-A242-BC11-330C65C24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08D36E-29CC-AF48-8A79-A1A025FD9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770487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-1234441" y="274198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Auswirkungen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2627637" y="1022601"/>
            <a:ext cx="691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Fehlende Repräsentation – Frage „Gehöre ich hier überhaupt her“ – Selbstkonzept - IQB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048EAB-057F-2B49-911F-321B25CC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83" y="1714559"/>
            <a:ext cx="6345482" cy="467922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64C48BE-F1B6-3144-BECF-E57AA14852EE}"/>
              </a:ext>
            </a:extLst>
          </p:cNvPr>
          <p:cNvSpPr txBox="1"/>
          <p:nvPr/>
        </p:nvSpPr>
        <p:spPr>
          <a:xfrm>
            <a:off x="7663212" y="6270671"/>
            <a:ext cx="264898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>
                <a:latin typeface="Helvetica" pitchFamily="2" charset="0"/>
              </a:rPr>
              <a:t>Stanat</a:t>
            </a:r>
            <a:r>
              <a:rPr lang="de-DE" sz="1000" dirty="0">
                <a:latin typeface="Helvetica" pitchFamily="2" charset="0"/>
              </a:rPr>
              <a:t> et al. (2019) IQB Bildungstrends.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CC06E5-E936-A346-AE60-299F0FE6A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A70FE2E-8B6F-DC47-905D-89E74AB4B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289668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-339073" y="694331"/>
            <a:ext cx="1025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Theoretischer Rahmen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356C3C-643D-6642-A955-524A0CC85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6CF28E-7EA4-A745-BA58-D40A0D38F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1C308C0-895A-A347-870B-8E511D2D85CA}"/>
              </a:ext>
            </a:extLst>
          </p:cNvPr>
          <p:cNvSpPr txBox="1"/>
          <p:nvPr/>
        </p:nvSpPr>
        <p:spPr>
          <a:xfrm>
            <a:off x="183100" y="1567641"/>
            <a:ext cx="54414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spc="300" dirty="0" err="1">
                <a:latin typeface="Helvetica" pitchFamily="2" charset="0"/>
              </a:rPr>
              <a:t>Herrschaftstechniken</a:t>
            </a:r>
            <a:r>
              <a:rPr lang="en-GB" sz="2000" u="sng" spc="300" dirty="0">
                <a:latin typeface="Helvetica" pitchFamily="2" charset="0"/>
              </a:rPr>
              <a:t> (</a:t>
            </a:r>
            <a:r>
              <a:rPr lang="de-DE" sz="2000" u="sng" spc="300" dirty="0" err="1">
                <a:latin typeface="Helvetica" pitchFamily="2" charset="0"/>
                <a:ea typeface="Hiragino Kaku Gothic Std W8" panose="020B0800000000000000" pitchFamily="34" charset="-128"/>
              </a:rPr>
              <a:t>Ås</a:t>
            </a:r>
            <a:r>
              <a:rPr lang="de-DE" sz="2000" u="sng" spc="300" dirty="0">
                <a:latin typeface="Helvetica" pitchFamily="2" charset="0"/>
                <a:ea typeface="Hiragino Kaku Gothic Std W8" panose="020B0800000000000000" pitchFamily="34" charset="-128"/>
              </a:rPr>
              <a:t>, 1979</a:t>
            </a:r>
            <a:r>
              <a:rPr lang="en-GB" sz="2000" u="sng" spc="300" dirty="0">
                <a:latin typeface="Helvetica" pitchFamily="2" charset="0"/>
              </a:rPr>
              <a:t>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3758D8-5551-9242-B23A-9ED1217ACBC9}"/>
              </a:ext>
            </a:extLst>
          </p:cNvPr>
          <p:cNvSpPr txBox="1"/>
          <p:nvPr/>
        </p:nvSpPr>
        <p:spPr>
          <a:xfrm>
            <a:off x="5681669" y="1564340"/>
            <a:ext cx="621601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spc="300" dirty="0" err="1">
                <a:latin typeface="Helvetica" pitchFamily="2" charset="0"/>
              </a:rPr>
              <a:t>Kulturelles</a:t>
            </a:r>
            <a:r>
              <a:rPr lang="en-GB" sz="2000" u="sng" spc="300" dirty="0">
                <a:latin typeface="Helvetica" pitchFamily="2" charset="0"/>
              </a:rPr>
              <a:t> </a:t>
            </a:r>
            <a:r>
              <a:rPr lang="en-GB" sz="2000" u="sng" spc="300" dirty="0" err="1">
                <a:latin typeface="Helvetica" pitchFamily="2" charset="0"/>
              </a:rPr>
              <a:t>Gedächtnis</a:t>
            </a:r>
            <a:r>
              <a:rPr lang="en-GB" sz="2000" u="sng" spc="300" dirty="0">
                <a:latin typeface="Helvetica" pitchFamily="2" charset="0"/>
              </a:rPr>
              <a:t> (</a:t>
            </a:r>
            <a:r>
              <a:rPr lang="en-GB" sz="2000" u="sng" spc="300" dirty="0" err="1">
                <a:latin typeface="Helvetica" pitchFamily="2" charset="0"/>
              </a:rPr>
              <a:t>Assmann</a:t>
            </a:r>
            <a:r>
              <a:rPr lang="en-GB" sz="2000" u="sng" spc="300" dirty="0">
                <a:latin typeface="Helvetica" pitchFamily="2" charset="0"/>
              </a:rPr>
              <a:t>, 2010)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7DBB6F6-03AD-2740-8FBE-70C281F55455}"/>
              </a:ext>
            </a:extLst>
          </p:cNvPr>
          <p:cNvGrpSpPr/>
          <p:nvPr/>
        </p:nvGrpSpPr>
        <p:grpSpPr>
          <a:xfrm>
            <a:off x="1131208" y="2122172"/>
            <a:ext cx="3545257" cy="3496234"/>
            <a:chOff x="3223260" y="1539240"/>
            <a:chExt cx="5745480" cy="460431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A575C0D-0D36-194B-B226-15060585C1C1}"/>
                </a:ext>
              </a:extLst>
            </p:cNvPr>
            <p:cNvSpPr/>
            <p:nvPr/>
          </p:nvSpPr>
          <p:spPr>
            <a:xfrm>
              <a:off x="3223260" y="1539240"/>
              <a:ext cx="5745480" cy="76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spc="300" dirty="0">
                  <a:latin typeface="Helvetica" pitchFamily="2" charset="0"/>
                </a:rPr>
                <a:t>Unsichtbar machen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FBB9575-0B19-1840-95C0-DE42B7C5C4C2}"/>
                </a:ext>
              </a:extLst>
            </p:cNvPr>
            <p:cNvSpPr/>
            <p:nvPr/>
          </p:nvSpPr>
          <p:spPr>
            <a:xfrm>
              <a:off x="3223260" y="2499818"/>
              <a:ext cx="574548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spc="300" dirty="0">
                  <a:latin typeface="Helvetica" pitchFamily="2" charset="0"/>
                </a:rPr>
                <a:t>Lächerlich machen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9F43C0-3938-9345-9468-96DC872A22D5}"/>
                </a:ext>
              </a:extLst>
            </p:cNvPr>
            <p:cNvSpPr/>
            <p:nvPr/>
          </p:nvSpPr>
          <p:spPr>
            <a:xfrm>
              <a:off x="3223260" y="3460396"/>
              <a:ext cx="574548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spc="300" dirty="0">
                  <a:latin typeface="Helvetica" pitchFamily="2" charset="0"/>
                </a:rPr>
                <a:t>Zurückhalten von Informationen / Wissen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153E12B-0325-F645-9625-0A89BFF12BBA}"/>
                </a:ext>
              </a:extLst>
            </p:cNvPr>
            <p:cNvSpPr/>
            <p:nvPr/>
          </p:nvSpPr>
          <p:spPr>
            <a:xfrm>
              <a:off x="3223260" y="4420974"/>
              <a:ext cx="574548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spc="300" dirty="0">
                  <a:latin typeface="Helvetica" pitchFamily="2" charset="0"/>
                </a:rPr>
                <a:t>Double bind / Double punishment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4AF92C7-9CB9-3A44-BEC8-4144845A5B4F}"/>
                </a:ext>
              </a:extLst>
            </p:cNvPr>
            <p:cNvSpPr/>
            <p:nvPr/>
          </p:nvSpPr>
          <p:spPr>
            <a:xfrm>
              <a:off x="3223260" y="5381552"/>
              <a:ext cx="574548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spc="300" dirty="0">
                  <a:latin typeface="Helvetica" pitchFamily="2" charset="0"/>
                </a:rPr>
                <a:t>Auftragen von Schuld und Scham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3590AE2-4A7D-964D-8013-829A7343D804}"/>
              </a:ext>
            </a:extLst>
          </p:cNvPr>
          <p:cNvSpPr/>
          <p:nvPr/>
        </p:nvSpPr>
        <p:spPr>
          <a:xfrm>
            <a:off x="1408670" y="2032930"/>
            <a:ext cx="2738411" cy="743251"/>
          </a:xfrm>
          <a:prstGeom prst="ellipse">
            <a:avLst/>
          </a:prstGeom>
          <a:noFill/>
          <a:ln w="38100">
            <a:solidFill>
              <a:srgbClr val="FF0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94F736E-5661-E543-AFC8-6C5A41C5023C}"/>
              </a:ext>
            </a:extLst>
          </p:cNvPr>
          <p:cNvSpPr/>
          <p:nvPr/>
        </p:nvSpPr>
        <p:spPr>
          <a:xfrm>
            <a:off x="6955377" y="2097459"/>
            <a:ext cx="3545257" cy="578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pc="300" dirty="0">
                <a:latin typeface="Helvetica" pitchFamily="2" charset="0"/>
              </a:rPr>
              <a:t>Cultural </a:t>
            </a:r>
            <a:r>
              <a:rPr lang="de-DE" sz="1600" spc="300" dirty="0" err="1">
                <a:latin typeface="Helvetica" pitchFamily="2" charset="0"/>
              </a:rPr>
              <a:t>memory</a:t>
            </a:r>
            <a:endParaRPr lang="de-DE" sz="1600" spc="300" dirty="0">
              <a:latin typeface="Helvetica" pitchFamily="2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52E384-91A8-7C4D-B2B1-77D6F396692A}"/>
              </a:ext>
            </a:extLst>
          </p:cNvPr>
          <p:cNvSpPr txBox="1"/>
          <p:nvPr/>
        </p:nvSpPr>
        <p:spPr>
          <a:xfrm>
            <a:off x="6623222" y="2826863"/>
            <a:ext cx="19894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pc="300" dirty="0" err="1">
                <a:solidFill>
                  <a:schemeClr val="bg1"/>
                </a:solidFill>
                <a:latin typeface="Helvetica" pitchFamily="2" charset="0"/>
              </a:rPr>
              <a:t>erinnern</a:t>
            </a:r>
            <a:endParaRPr lang="en-GB" spc="3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9029613-3FA8-D94D-A653-216F0F252C9C}"/>
              </a:ext>
            </a:extLst>
          </p:cNvPr>
          <p:cNvSpPr txBox="1"/>
          <p:nvPr/>
        </p:nvSpPr>
        <p:spPr>
          <a:xfrm>
            <a:off x="8847620" y="2816650"/>
            <a:ext cx="198943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pc="300" dirty="0" err="1">
                <a:solidFill>
                  <a:schemeClr val="bg1"/>
                </a:solidFill>
                <a:latin typeface="Helvetica" pitchFamily="2" charset="0"/>
              </a:rPr>
              <a:t>vergessen</a:t>
            </a:r>
            <a:endParaRPr lang="en-GB" spc="300" dirty="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3735FF9-A6AD-2C44-9C73-9CB9A560A877}"/>
              </a:ext>
            </a:extLst>
          </p:cNvPr>
          <p:cNvGrpSpPr/>
          <p:nvPr/>
        </p:nvGrpSpPr>
        <p:grpSpPr>
          <a:xfrm>
            <a:off x="5873956" y="3372113"/>
            <a:ext cx="2729815" cy="913559"/>
            <a:chOff x="5873956" y="3557467"/>
            <a:chExt cx="2729815" cy="1097424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489B3F0-2606-6543-9932-963C51C5F493}"/>
                </a:ext>
              </a:extLst>
            </p:cNvPr>
            <p:cNvSpPr/>
            <p:nvPr/>
          </p:nvSpPr>
          <p:spPr>
            <a:xfrm>
              <a:off x="5873956" y="3557467"/>
              <a:ext cx="1303945" cy="109742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r>
                <a:rPr lang="en-GB" sz="1400" i="1" dirty="0" err="1">
                  <a:latin typeface="Helvetica" pitchFamily="2" charset="0"/>
                </a:rPr>
                <a:t>Aktiv</a:t>
              </a:r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r>
                <a:rPr lang="en-GB" sz="1600" b="1" dirty="0" err="1">
                  <a:latin typeface="Helvetica" pitchFamily="2" charset="0"/>
                </a:rPr>
                <a:t>Kanon</a:t>
              </a:r>
              <a:endParaRPr lang="en-GB" sz="1400" b="1" dirty="0">
                <a:latin typeface="Helvetica" pitchFamily="2" charset="0"/>
              </a:endParaRPr>
            </a:p>
            <a:p>
              <a:pPr algn="ctr"/>
              <a:endParaRPr lang="en-GB" i="1" dirty="0">
                <a:latin typeface="Helvetica" pitchFamily="2" charset="0"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79DBA92-AED2-0945-B2D8-6C8849634C6F}"/>
                </a:ext>
              </a:extLst>
            </p:cNvPr>
            <p:cNvSpPr/>
            <p:nvPr/>
          </p:nvSpPr>
          <p:spPr>
            <a:xfrm>
              <a:off x="7299826" y="3557467"/>
              <a:ext cx="1303945" cy="109742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r>
                <a:rPr lang="en-GB" sz="1400" i="1" dirty="0" err="1">
                  <a:latin typeface="Helvetica" pitchFamily="2" charset="0"/>
                </a:rPr>
                <a:t>Passiv</a:t>
              </a:r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r>
                <a:rPr lang="en-GB" sz="1600" b="1" dirty="0" err="1">
                  <a:latin typeface="Helvetica" pitchFamily="2" charset="0"/>
                </a:rPr>
                <a:t>Archiv</a:t>
              </a:r>
              <a:endParaRPr lang="en-GB" sz="1400" b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dirty="0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D911664-7591-6648-84DB-0619EED2ED66}"/>
              </a:ext>
            </a:extLst>
          </p:cNvPr>
          <p:cNvGrpSpPr/>
          <p:nvPr/>
        </p:nvGrpSpPr>
        <p:grpSpPr>
          <a:xfrm>
            <a:off x="8847620" y="3372113"/>
            <a:ext cx="2729815" cy="913559"/>
            <a:chOff x="5873956" y="3557467"/>
            <a:chExt cx="2729815" cy="1097424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686548B-2A1D-9549-9C21-073292BF7F40}"/>
                </a:ext>
              </a:extLst>
            </p:cNvPr>
            <p:cNvSpPr/>
            <p:nvPr/>
          </p:nvSpPr>
          <p:spPr>
            <a:xfrm>
              <a:off x="5873956" y="3557467"/>
              <a:ext cx="1303945" cy="109742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r>
                <a:rPr lang="en-GB" sz="1400" i="1" dirty="0" err="1">
                  <a:latin typeface="Helvetica" pitchFamily="2" charset="0"/>
                </a:rPr>
                <a:t>Passiv</a:t>
              </a:r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r>
                <a:rPr lang="en-GB" sz="1050" i="1" dirty="0">
                  <a:latin typeface="Helvetica" pitchFamily="2" charset="0"/>
                </a:rPr>
                <a:t>(</a:t>
              </a:r>
              <a:r>
                <a:rPr lang="en-GB" sz="1050" i="1" dirty="0" err="1">
                  <a:latin typeface="Helvetica" pitchFamily="2" charset="0"/>
                </a:rPr>
                <a:t>z.B</a:t>
              </a:r>
              <a:r>
                <a:rPr lang="en-GB" sz="1050" i="1" dirty="0">
                  <a:latin typeface="Helvetica" pitchFamily="2" charset="0"/>
                </a:rPr>
                <a:t>. </a:t>
              </a:r>
              <a:r>
                <a:rPr lang="en-GB" sz="1050" i="1" dirty="0" err="1">
                  <a:latin typeface="Helvetica" pitchFamily="2" charset="0"/>
                </a:rPr>
                <a:t>verlieren</a:t>
              </a:r>
              <a:r>
                <a:rPr lang="en-GB" sz="1050" i="1" dirty="0">
                  <a:latin typeface="Helvetica" pitchFamily="2" charset="0"/>
                </a:rPr>
                <a:t> – </a:t>
              </a:r>
              <a:r>
                <a:rPr lang="en-GB" sz="1050" i="1" dirty="0" err="1">
                  <a:latin typeface="Helvetica" pitchFamily="2" charset="0"/>
                </a:rPr>
                <a:t>nicht</a:t>
              </a:r>
              <a:r>
                <a:rPr lang="en-GB" sz="1050" i="1" dirty="0">
                  <a:latin typeface="Helvetica" pitchFamily="2" charset="0"/>
                </a:rPr>
                <a:t> intentional)</a:t>
              </a: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i="1" dirty="0">
                <a:latin typeface="Helvetica" pitchFamily="2" charset="0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C5614257-4AED-AA4F-9269-BCB2A44AF5C1}"/>
                </a:ext>
              </a:extLst>
            </p:cNvPr>
            <p:cNvSpPr/>
            <p:nvPr/>
          </p:nvSpPr>
          <p:spPr>
            <a:xfrm>
              <a:off x="7299826" y="3557467"/>
              <a:ext cx="1303945" cy="109742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r>
                <a:rPr lang="en-GB" sz="1400" i="1" dirty="0" err="1">
                  <a:latin typeface="Helvetica" pitchFamily="2" charset="0"/>
                </a:rPr>
                <a:t>Aktiv</a:t>
              </a:r>
              <a:endParaRPr lang="en-GB" sz="1400" i="1" dirty="0">
                <a:latin typeface="Helvetica" pitchFamily="2" charset="0"/>
              </a:endParaRPr>
            </a:p>
            <a:p>
              <a:pPr algn="ctr"/>
              <a:endParaRPr lang="en-GB" sz="1400" i="1" dirty="0">
                <a:latin typeface="Helvetica" pitchFamily="2" charset="0"/>
              </a:endParaRPr>
            </a:p>
            <a:p>
              <a:pPr algn="ctr"/>
              <a:r>
                <a:rPr lang="en-GB" sz="1000" i="1" dirty="0">
                  <a:latin typeface="Helvetica" pitchFamily="2" charset="0"/>
                </a:rPr>
                <a:t>(</a:t>
              </a:r>
              <a:r>
                <a:rPr lang="en-GB" sz="1000" i="1" dirty="0" err="1">
                  <a:latin typeface="Helvetica" pitchFamily="2" charset="0"/>
                </a:rPr>
                <a:t>z.B</a:t>
              </a:r>
              <a:r>
                <a:rPr lang="en-GB" sz="1000" i="1" dirty="0">
                  <a:latin typeface="Helvetica" pitchFamily="2" charset="0"/>
                </a:rPr>
                <a:t>. </a:t>
              </a:r>
              <a:r>
                <a:rPr lang="en-GB" sz="1000" i="1" dirty="0" err="1">
                  <a:latin typeface="Helvetica" pitchFamily="2" charset="0"/>
                </a:rPr>
                <a:t>Zensur</a:t>
              </a:r>
              <a:r>
                <a:rPr lang="en-GB" sz="1000" i="1" dirty="0">
                  <a:latin typeface="Helvetica" pitchFamily="2" charset="0"/>
                </a:rPr>
                <a:t>, </a:t>
              </a:r>
              <a:r>
                <a:rPr lang="en-GB" sz="1000" i="1" dirty="0" err="1">
                  <a:latin typeface="Helvetica" pitchFamily="2" charset="0"/>
                </a:rPr>
                <a:t>Zerstörung</a:t>
              </a:r>
              <a:r>
                <a:rPr lang="en-GB" sz="1000" i="1" dirty="0">
                  <a:latin typeface="Helvetica" pitchFamily="2" charset="0"/>
                </a:rPr>
                <a:t> von Material)</a:t>
              </a:r>
            </a:p>
            <a:p>
              <a:pPr algn="ctr"/>
              <a:endParaRPr lang="en-GB" sz="1000" i="1" dirty="0">
                <a:latin typeface="Helvetica" pitchFamily="2" charset="0"/>
              </a:endParaRPr>
            </a:p>
            <a:p>
              <a:pPr algn="ctr"/>
              <a:endParaRPr lang="en-GB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075CF6E4-2297-3242-89BF-BE5E5A3649DE}"/>
              </a:ext>
            </a:extLst>
          </p:cNvPr>
          <p:cNvSpPr txBox="1"/>
          <p:nvPr/>
        </p:nvSpPr>
        <p:spPr>
          <a:xfrm>
            <a:off x="5873956" y="4436073"/>
            <a:ext cx="570347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Helvetica" pitchFamily="2" charset="0"/>
              </a:rPr>
              <a:t>vergessen: Normalität &lt; &gt; erinnern: Ausnahme</a:t>
            </a:r>
            <a:r>
              <a:rPr lang="de-DE" sz="1600" dirty="0">
                <a:latin typeface="Helvetica" pitchFamily="2" charset="0"/>
              </a:rPr>
              <a:t>, die besondere und kostspielige Vorkehrungen verlangt </a:t>
            </a:r>
            <a:r>
              <a:rPr lang="de-DE" sz="1200" dirty="0">
                <a:latin typeface="Helvetica" pitchFamily="2" charset="0"/>
              </a:rPr>
              <a:t>(S. 98)</a:t>
            </a:r>
            <a:endParaRPr lang="de-DE" sz="1600" dirty="0">
              <a:latin typeface="Helvetica" pitchFamily="2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2298584-13AD-C944-BBEB-2F2BF4A9A6C1}"/>
              </a:ext>
            </a:extLst>
          </p:cNvPr>
          <p:cNvSpPr txBox="1"/>
          <p:nvPr/>
        </p:nvSpPr>
        <p:spPr>
          <a:xfrm>
            <a:off x="5873956" y="5143432"/>
            <a:ext cx="570347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Helvetica" pitchFamily="2" charset="0"/>
              </a:rPr>
              <a:t>Kanon, </a:t>
            </a:r>
            <a:r>
              <a:rPr lang="de-DE" sz="1600" dirty="0">
                <a:latin typeface="Helvetica" pitchFamily="2" charset="0"/>
              </a:rPr>
              <a:t>als aktives Arbeitsgedächtnis der Gesellschaft, das die </a:t>
            </a:r>
            <a:r>
              <a:rPr lang="de-DE" sz="1600" b="1" dirty="0">
                <a:latin typeface="Helvetica" pitchFamily="2" charset="0"/>
              </a:rPr>
              <a:t>kulturelle Identität </a:t>
            </a:r>
            <a:r>
              <a:rPr lang="de-DE" sz="1600" i="1" dirty="0">
                <a:latin typeface="Helvetica" pitchFamily="2" charset="0"/>
              </a:rPr>
              <a:t>einer</a:t>
            </a:r>
            <a:r>
              <a:rPr lang="de-DE" sz="1600" dirty="0">
                <a:latin typeface="Helvetica" pitchFamily="2" charset="0"/>
              </a:rPr>
              <a:t> Gruppe stützt – es ist höchst </a:t>
            </a:r>
            <a:r>
              <a:rPr lang="de-DE" sz="1600" b="1" dirty="0">
                <a:latin typeface="Helvetica" pitchFamily="2" charset="0"/>
              </a:rPr>
              <a:t>selektiv</a:t>
            </a:r>
            <a:r>
              <a:rPr lang="de-DE" sz="1600" dirty="0">
                <a:latin typeface="Helvetica" pitchFamily="2" charset="0"/>
              </a:rPr>
              <a:t> und baut auf dem </a:t>
            </a:r>
            <a:r>
              <a:rPr lang="de-DE" sz="1600" b="1" dirty="0">
                <a:latin typeface="Helvetica" pitchFamily="2" charset="0"/>
              </a:rPr>
              <a:t>Prinzip der Exklusion </a:t>
            </a:r>
            <a:r>
              <a:rPr lang="de-DE" sz="1600" dirty="0">
                <a:latin typeface="Helvetica" pitchFamily="2" charset="0"/>
              </a:rPr>
              <a:t>auf </a:t>
            </a:r>
            <a:r>
              <a:rPr lang="de-DE" sz="1200" dirty="0">
                <a:latin typeface="Helvetica" pitchFamily="2" charset="0"/>
              </a:rPr>
              <a:t>(S. 106)</a:t>
            </a:r>
            <a:endParaRPr lang="de-DE" sz="1600" dirty="0">
              <a:latin typeface="Helvetica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3CD34B-8DCD-5042-AF7C-0FA71C2BD370}"/>
              </a:ext>
            </a:extLst>
          </p:cNvPr>
          <p:cNvSpPr txBox="1"/>
          <p:nvPr/>
        </p:nvSpPr>
        <p:spPr>
          <a:xfrm>
            <a:off x="1131208" y="2897497"/>
            <a:ext cx="3545257" cy="26468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dirty="0">
              <a:latin typeface="Helvetica" pitchFamily="2" charset="0"/>
            </a:endParaRPr>
          </a:p>
          <a:p>
            <a:endParaRPr lang="en-GB" sz="1600" dirty="0">
              <a:latin typeface="Helvetica" pitchFamily="2" charset="0"/>
            </a:endParaRPr>
          </a:p>
          <a:p>
            <a:r>
              <a:rPr lang="de-DE" sz="1600" dirty="0">
                <a:latin typeface="Helvetica" pitchFamily="2" charset="0"/>
              </a:rPr>
              <a:t>… tritt auf, wenn Gruppen </a:t>
            </a:r>
            <a:r>
              <a:rPr lang="de-DE" sz="1600" i="1" dirty="0">
                <a:latin typeface="Helvetica" pitchFamily="2" charset="0"/>
              </a:rPr>
              <a:t>vergessen</a:t>
            </a:r>
            <a:r>
              <a:rPr lang="de-DE" sz="1600" dirty="0">
                <a:latin typeface="Helvetica" pitchFamily="2" charset="0"/>
              </a:rPr>
              <a:t>, </a:t>
            </a:r>
            <a:r>
              <a:rPr lang="de-DE" sz="1600" i="1" dirty="0">
                <a:latin typeface="Helvetica" pitchFamily="2" charset="0"/>
              </a:rPr>
              <a:t>übersehen</a:t>
            </a:r>
            <a:r>
              <a:rPr lang="de-DE" sz="1600" dirty="0">
                <a:latin typeface="Helvetica" pitchFamily="2" charset="0"/>
              </a:rPr>
              <a:t> oder </a:t>
            </a:r>
            <a:r>
              <a:rPr lang="de-DE" sz="1600" i="1" dirty="0">
                <a:latin typeface="Helvetica" pitchFamily="2" charset="0"/>
              </a:rPr>
              <a:t>ignoriert</a:t>
            </a:r>
            <a:r>
              <a:rPr lang="de-DE" sz="1600" dirty="0">
                <a:latin typeface="Helvetica" pitchFamily="2" charset="0"/>
              </a:rPr>
              <a:t> werden</a:t>
            </a:r>
          </a:p>
          <a:p>
            <a:endParaRPr lang="de-DE" sz="1400" dirty="0">
              <a:latin typeface="Helvetica" pitchFamily="2" charset="0"/>
            </a:endParaRPr>
          </a:p>
          <a:p>
            <a:r>
              <a:rPr lang="de-DE" sz="1600" dirty="0">
                <a:latin typeface="Helvetica" pitchFamily="2" charset="0"/>
              </a:rPr>
              <a:t>… Angriff auf Identität dieser Gruppe</a:t>
            </a:r>
          </a:p>
          <a:p>
            <a:endParaRPr lang="de-DE" sz="1400" dirty="0">
              <a:latin typeface="Helvetica" pitchFamily="2" charset="0"/>
            </a:endParaRPr>
          </a:p>
          <a:p>
            <a:endParaRPr lang="en-GB" sz="1400" dirty="0">
              <a:latin typeface="Helvetica" pitchFamily="2" charset="0"/>
            </a:endParaRPr>
          </a:p>
          <a:p>
            <a:endParaRPr lang="en-GB" sz="1400" dirty="0">
              <a:latin typeface="Helvetica" pitchFamily="2" charset="0"/>
            </a:endParaRPr>
          </a:p>
          <a:p>
            <a:endParaRPr lang="en-GB" sz="1400" dirty="0">
              <a:latin typeface="Helvetica" pitchFamily="2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7E58638-12AD-2D47-A637-5B5586E052F9}"/>
              </a:ext>
            </a:extLst>
          </p:cNvPr>
          <p:cNvGrpSpPr/>
          <p:nvPr/>
        </p:nvGrpSpPr>
        <p:grpSpPr>
          <a:xfrm>
            <a:off x="4147081" y="2404556"/>
            <a:ext cx="7430354" cy="1881116"/>
            <a:chOff x="4147081" y="2404556"/>
            <a:chExt cx="7430354" cy="1881116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05868F31-85C0-3242-B446-DF8692AADD90}"/>
                </a:ext>
              </a:extLst>
            </p:cNvPr>
            <p:cNvCxnSpPr>
              <a:stCxn id="15" idx="6"/>
            </p:cNvCxnSpPr>
            <p:nvPr/>
          </p:nvCxnSpPr>
          <p:spPr>
            <a:xfrm>
              <a:off x="4147081" y="2404556"/>
              <a:ext cx="1726875" cy="967557"/>
            </a:xfrm>
            <a:prstGeom prst="line">
              <a:avLst/>
            </a:prstGeom>
            <a:ln w="28575">
              <a:solidFill>
                <a:srgbClr val="FF01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7A92036-AE43-994A-9D63-CF1F3D99E87B}"/>
                </a:ext>
              </a:extLst>
            </p:cNvPr>
            <p:cNvSpPr/>
            <p:nvPr/>
          </p:nvSpPr>
          <p:spPr>
            <a:xfrm>
              <a:off x="5873956" y="3372113"/>
              <a:ext cx="5703479" cy="913559"/>
            </a:xfrm>
            <a:prstGeom prst="rect">
              <a:avLst/>
            </a:prstGeom>
            <a:noFill/>
            <a:ln w="28575">
              <a:solidFill>
                <a:srgbClr val="FF0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052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" grpId="0" animBg="1"/>
      <p:bldP spid="27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B25C44A-8E66-8748-8B73-33AA30826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Tanja Mutschler ・11. Februar 2020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2B3403-F260-8944-8E66-BF99E3C56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9E9855-500A-8A47-B069-E25C9A85E34C}"/>
              </a:ext>
            </a:extLst>
          </p:cNvPr>
          <p:cNvSpPr txBox="1"/>
          <p:nvPr/>
        </p:nvSpPr>
        <p:spPr>
          <a:xfrm>
            <a:off x="1934565" y="3016617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Übersehene Leistungen</a:t>
            </a:r>
          </a:p>
        </p:txBody>
      </p:sp>
    </p:spTree>
    <p:extLst>
      <p:ext uri="{BB962C8B-B14F-4D97-AF65-F5344CB8AC3E}">
        <p14:creationId xmlns:p14="http://schemas.microsoft.com/office/powerpoint/2010/main" val="128052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Übersehene Leistungen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2349661" y="1467450"/>
            <a:ext cx="74926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Mileva </a:t>
            </a:r>
            <a:r>
              <a:rPr lang="de-DE" dirty="0" err="1">
                <a:latin typeface="Helvetica" pitchFamily="2" charset="0"/>
              </a:rPr>
              <a:t>Marić</a:t>
            </a:r>
            <a:r>
              <a:rPr lang="de-DE" dirty="0">
                <a:latin typeface="Helvetica" pitchFamily="2" charset="0"/>
              </a:rPr>
              <a:t> (-Einstein): Grad der Beteiligung an A. Einsteins ersten Veröffentlichungen bis heute ungeklärt / stark umstritten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elvetica" pitchFamily="2" charset="0"/>
              </a:rPr>
              <a:t>Großteil ihrer Briefe ist nicht mehr vorhanden (</a:t>
            </a:r>
            <a:r>
              <a:rPr lang="de-DE" sz="1600" dirty="0" err="1">
                <a:latin typeface="Helvetica" pitchFamily="2" charset="0"/>
              </a:rPr>
              <a:t>Gagnon</a:t>
            </a:r>
            <a:r>
              <a:rPr lang="de-DE" sz="1600" dirty="0">
                <a:latin typeface="Helvetica" pitchFamily="2" charset="0"/>
              </a:rPr>
              <a:t>, 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elvetica" pitchFamily="2" charset="0"/>
              </a:rPr>
              <a:t>Originalmanuskript zur Relativitätstheorie (auf dem ihr Nachname gestanden haben soll) von Einstein entsorgt (</a:t>
            </a:r>
            <a:r>
              <a:rPr lang="de-DE" sz="1600" dirty="0" err="1">
                <a:latin typeface="Helvetica" pitchFamily="2" charset="0"/>
              </a:rPr>
              <a:t>Gagnon</a:t>
            </a:r>
            <a:r>
              <a:rPr lang="de-DE" sz="1600" dirty="0">
                <a:latin typeface="Helvetica" pitchFamily="2" charset="0"/>
              </a:rPr>
              <a:t>, 2015) / aus den Annalen der Physik entfernt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elvetica" pitchFamily="2" charset="0"/>
              </a:rPr>
              <a:t>In gängiger Einstein-Literatur findet Mileva </a:t>
            </a:r>
            <a:r>
              <a:rPr lang="de-DE" sz="1600" dirty="0" err="1">
                <a:latin typeface="Helvetica" pitchFamily="2" charset="0"/>
              </a:rPr>
              <a:t>Marić</a:t>
            </a:r>
            <a:r>
              <a:rPr lang="de-DE" sz="1600" dirty="0">
                <a:latin typeface="Helvetica" pitchFamily="2" charset="0"/>
              </a:rPr>
              <a:t> bzw. diese </a:t>
            </a:r>
            <a:r>
              <a:rPr lang="de-DE" sz="1600" dirty="0" err="1">
                <a:latin typeface="Helvetica" pitchFamily="2" charset="0"/>
              </a:rPr>
              <a:t>Ungeklärtheit</a:t>
            </a:r>
            <a:r>
              <a:rPr lang="de-DE" sz="1600" dirty="0">
                <a:latin typeface="Helvetica" pitchFamily="2" charset="0"/>
              </a:rPr>
              <a:t> keine / nur eine marginale Erwähnung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Helvetica" pitchFamily="2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CB7705-0670-BD4E-A929-8CA09E666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A90EA-F9D1-4A41-A3B2-8A6E9BE89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37481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Übersehene Leistungen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2349661" y="1331523"/>
            <a:ext cx="7492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Mileva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Marić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(-Einstein): Grad der Beteiligung an A. Einsteins ersten Veröffentlichungen bis heute ungeklärt / stark umstritten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Zweiteilige Studie zu Studierenden-Anfragen an Professorinnen und Professoren (</a:t>
            </a:r>
            <a:r>
              <a:rPr lang="de-DE" dirty="0" err="1">
                <a:latin typeface="Helvetica" pitchFamily="2" charset="0"/>
              </a:rPr>
              <a:t>El-Alayli</a:t>
            </a:r>
            <a:r>
              <a:rPr lang="de-DE" dirty="0">
                <a:latin typeface="Helvetica" pitchFamily="2" charset="0"/>
              </a:rPr>
              <a:t>, Hansen-Brown &amp; </a:t>
            </a:r>
            <a:r>
              <a:rPr lang="de-DE" dirty="0" err="1">
                <a:latin typeface="Helvetica" pitchFamily="2" charset="0"/>
              </a:rPr>
              <a:t>Ceynar</a:t>
            </a:r>
            <a:r>
              <a:rPr lang="de-DE" dirty="0">
                <a:latin typeface="Helvetica" pitchFamily="2" charset="0"/>
              </a:rPr>
              <a:t>, 2018)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CB7705-0670-BD4E-A929-8CA09E666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A90EA-F9D1-4A41-A3B2-8A6E9BE89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38450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Übersehene Leistungen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2349661" y="1331523"/>
            <a:ext cx="74926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Mileva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Marić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(-Einstein): Grad der Beteiligung an A. Einsteins ersten Veröffentlichungen bis heute ungeklärt / stark umstritten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Zweiteilige Studie zu Studierenden-Anfragen an Professorinnen und Professoren (</a:t>
            </a:r>
            <a:r>
              <a:rPr lang="de-DE" dirty="0" err="1">
                <a:latin typeface="Helvetica" pitchFamily="2" charset="0"/>
              </a:rPr>
              <a:t>El-Alayli</a:t>
            </a:r>
            <a:r>
              <a:rPr lang="de-DE" dirty="0">
                <a:latin typeface="Helvetica" pitchFamily="2" charset="0"/>
              </a:rPr>
              <a:t>, Hansen-Brown &amp; </a:t>
            </a:r>
            <a:r>
              <a:rPr lang="de-DE" dirty="0" err="1">
                <a:latin typeface="Helvetica" pitchFamily="2" charset="0"/>
              </a:rPr>
              <a:t>Ceynar</a:t>
            </a:r>
            <a:r>
              <a:rPr lang="de-DE" dirty="0">
                <a:latin typeface="Helvetica" pitchFamily="2" charset="0"/>
              </a:rPr>
              <a:t>,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elvetica" pitchFamily="2" charset="0"/>
              </a:rPr>
              <a:t>Ergebnisse: Professorinnen erhalten mehr Standard-Anfragen, mehr „</a:t>
            </a:r>
            <a:r>
              <a:rPr lang="de-DE" sz="1600" dirty="0" err="1">
                <a:latin typeface="Helvetica" pitchFamily="2" charset="0"/>
              </a:rPr>
              <a:t>special</a:t>
            </a:r>
            <a:r>
              <a:rPr lang="de-DE" sz="1600" dirty="0">
                <a:latin typeface="Helvetica" pitchFamily="2" charset="0"/>
              </a:rPr>
              <a:t> </a:t>
            </a:r>
            <a:r>
              <a:rPr lang="de-DE" sz="1600" dirty="0" err="1">
                <a:latin typeface="Helvetica" pitchFamily="2" charset="0"/>
              </a:rPr>
              <a:t>favor</a:t>
            </a:r>
            <a:r>
              <a:rPr lang="de-DE" sz="1600" dirty="0">
                <a:latin typeface="Helvetica" pitchFamily="2" charset="0"/>
              </a:rPr>
              <a:t>“ – Anfragen und erlebten mehr Freundschaftsverhalten  durch Studierende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CB7705-0670-BD4E-A929-8CA09E666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A90EA-F9D1-4A41-A3B2-8A6E9BE89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390699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FA9C0-E0FE-7A40-9F7F-214463F8498F}"/>
              </a:ext>
            </a:extLst>
          </p:cNvPr>
          <p:cNvSpPr txBox="1"/>
          <p:nvPr/>
        </p:nvSpPr>
        <p:spPr>
          <a:xfrm>
            <a:off x="487679" y="694331"/>
            <a:ext cx="83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spc="3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Oriya MN" pitchFamily="2" charset="0"/>
              </a:rPr>
              <a:t>Übersehene Leistungen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6F440-8019-4444-A82E-C44C03C1B915}"/>
              </a:ext>
            </a:extLst>
          </p:cNvPr>
          <p:cNvSpPr txBox="1"/>
          <p:nvPr/>
        </p:nvSpPr>
        <p:spPr>
          <a:xfrm>
            <a:off x="2349661" y="1331523"/>
            <a:ext cx="74926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Mileva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Marić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(-Einstein): Grad der Beteiligung an A. Einsteins ersten Veröffentlichungen bis heute ungeklärt / stark umstritten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2" charset="0"/>
              </a:rPr>
              <a:t>Zweiteilige Studie zu Studierenden-Anfragen an Professorinnen und Professoren (</a:t>
            </a:r>
            <a:r>
              <a:rPr lang="de-DE" dirty="0" err="1">
                <a:latin typeface="Helvetica" pitchFamily="2" charset="0"/>
              </a:rPr>
              <a:t>El-Alayli</a:t>
            </a:r>
            <a:r>
              <a:rPr lang="de-DE" dirty="0">
                <a:latin typeface="Helvetica" pitchFamily="2" charset="0"/>
              </a:rPr>
              <a:t>, Hansen-Brown &amp; </a:t>
            </a:r>
            <a:r>
              <a:rPr lang="de-DE" dirty="0" err="1">
                <a:latin typeface="Helvetica" pitchFamily="2" charset="0"/>
              </a:rPr>
              <a:t>Ceynar</a:t>
            </a:r>
            <a:r>
              <a:rPr lang="de-DE" dirty="0">
                <a:latin typeface="Helvetica" pitchFamily="2" charset="0"/>
              </a:rPr>
              <a:t>, 2018)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elvetica" pitchFamily="2" charset="0"/>
              </a:rPr>
              <a:t>Ergebnisse: Professorinnen erhalten mehr Standard-Anfragen, mehr „</a:t>
            </a:r>
            <a:r>
              <a:rPr lang="de-DE" sz="1600" dirty="0" err="1">
                <a:latin typeface="Helvetica" pitchFamily="2" charset="0"/>
              </a:rPr>
              <a:t>special</a:t>
            </a:r>
            <a:r>
              <a:rPr lang="de-DE" sz="1600" dirty="0">
                <a:latin typeface="Helvetica" pitchFamily="2" charset="0"/>
              </a:rPr>
              <a:t> </a:t>
            </a:r>
            <a:r>
              <a:rPr lang="de-DE" sz="1600" dirty="0" err="1">
                <a:latin typeface="Helvetica" pitchFamily="2" charset="0"/>
              </a:rPr>
              <a:t>favor</a:t>
            </a:r>
            <a:r>
              <a:rPr lang="de-DE" sz="1600" dirty="0">
                <a:latin typeface="Helvetica" pitchFamily="2" charset="0"/>
              </a:rPr>
              <a:t>“ – Anfragen und erlebten mehr Freundschaftsverhalten  durch Studierende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Helvetica" pitchFamily="2" charset="0"/>
              </a:rPr>
              <a:t>Höhere Erwartungen an Professorinnen (v.a. bei hohem Grad des </a:t>
            </a:r>
            <a:r>
              <a:rPr lang="de-DE" sz="1600" dirty="0" err="1">
                <a:latin typeface="Helvetica" pitchFamily="2" charset="0"/>
              </a:rPr>
              <a:t>Entitlements</a:t>
            </a:r>
            <a:r>
              <a:rPr lang="de-DE" sz="1600" dirty="0">
                <a:latin typeface="Helvetica" pitchFamily="2" charset="0"/>
              </a:rPr>
              <a:t> der Studierenden); und negativere Gefühle bei Ablehnung der Anfragen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CB7705-0670-BD4E-A929-8CA09E666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3740DA-6DFB-9A4A-9F7A-3EA4FCB4839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A90EA-F9D1-4A41-A3B2-8A6E9BE89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Tanja Mutschler ・11. Februar 2020</a:t>
            </a:r>
          </a:p>
        </p:txBody>
      </p:sp>
    </p:spTree>
    <p:extLst>
      <p:ext uri="{BB962C8B-B14F-4D97-AF65-F5344CB8AC3E}">
        <p14:creationId xmlns:p14="http://schemas.microsoft.com/office/powerpoint/2010/main" val="339684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3250</Words>
  <Application>Microsoft Macintosh PowerPoint</Application>
  <PresentationFormat>Breitbild</PresentationFormat>
  <Paragraphs>329</Paragraphs>
  <Slides>31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Hiragino Kaku Gothic Std W8</vt:lpstr>
      <vt:lpstr>Arial</vt:lpstr>
      <vt:lpstr>Calibri</vt:lpstr>
      <vt:lpstr>Calibri Light</vt:lpstr>
      <vt:lpstr>Helvetica</vt:lpstr>
      <vt:lpstr>Oriya MN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Tanja Mutschler</dc:creator>
  <cp:lastModifiedBy>Tanja Mutschler</cp:lastModifiedBy>
  <cp:revision>97</cp:revision>
  <dcterms:created xsi:type="dcterms:W3CDTF">2020-01-22T07:37:23Z</dcterms:created>
  <dcterms:modified xsi:type="dcterms:W3CDTF">2020-02-11T17:32:10Z</dcterms:modified>
</cp:coreProperties>
</file>