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57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4F6F9-E8AE-4EA0-8B29-68B5A3FEE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1ABC89-1FA5-4978-85C4-145F74A2E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2A60AC-0CC0-4045-8326-E64BCAF6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1C56-1531-4883-AC4B-BAC10ABCC37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506AE3-0FED-4BA4-B8E7-DFCDADA4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F5473A-8A57-486F-A99D-2AE0BDC1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CDB-A5FC-4A9E-8C5D-175AFE5FE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1120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1E5BC-4C24-4A59-85B9-61977B995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1B65B4-8B6E-4BA0-91EF-CEDC4CBBD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317368-C4E4-474D-AB0D-FEDC5A18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1C56-1531-4883-AC4B-BAC10ABCC37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DED1DB-A0D9-49D4-9023-34242434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846040-69D7-47AF-966D-8D26B94C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CDB-A5FC-4A9E-8C5D-175AFE5FE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48079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EE7D581-E50F-45ED-BAD1-8897FB037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F39492B-7F29-43F1-AE89-4D263E30C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C08AA-AEEF-4860-8326-3BD2C89E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1C56-1531-4883-AC4B-BAC10ABCC37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F80091-A328-4450-AEAD-C3B2A2D0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687477-FDF8-47BC-9F32-7EDAC33F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CDB-A5FC-4A9E-8C5D-175AFE5FE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03279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2FE49B-3554-4C98-B65D-86439535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FB6EC3-8AC6-4CD7-8952-DCBA94631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559E57-BC68-4F18-A663-19998555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1C56-1531-4883-AC4B-BAC10ABCC37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73DDCB-1F7B-4CDB-B653-E693EB510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A0F6D2-7413-4AEB-890F-9BB8CFEA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CDB-A5FC-4A9E-8C5D-175AFE5FE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15340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C0207-BD96-4DB1-A26C-8A424087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123928-12AE-4F70-865A-F17A24D62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D09013-EE32-446A-98A9-D0059E99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1C56-1531-4883-AC4B-BAC10ABCC37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9E40B0-A5C5-4830-BDC2-30E55995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46178D-07F6-46DE-86A7-6FA7BE9B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CDB-A5FC-4A9E-8C5D-175AFE5FE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31547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81FF8-53E7-43D6-B8E5-11A764FA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A70C31-4D9F-415D-A3FE-255A2069C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FE9B4F-1150-469E-BDA9-8868FF3C4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267ADB-DD62-4422-A7EC-B6E47243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1C56-1531-4883-AC4B-BAC10ABCC37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6EB7D0-4AF0-4B59-A125-DAFE073E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B62CD7-3260-4230-8953-BD88EAF3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CDB-A5FC-4A9E-8C5D-175AFE5FE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60601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41B19-18AA-4486-990C-BC6C9CDA7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89A010-36E7-4233-ADC1-6CF8E09A1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DA7C28-DABD-4A13-95DB-0858CD935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CB4BE1-473A-4593-BF9A-C571D7F44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404BDB1-0765-4FF4-A209-31363C05C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1B526D9-7BD7-4AED-912E-EAF7C1F4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1C56-1531-4883-AC4B-BAC10ABCC37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0C0927-8B83-4622-90E1-9607B8EE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79F877-4B70-4CD7-A1B9-A974C7A5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CDB-A5FC-4A9E-8C5D-175AFE5FE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76696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3B200-870A-4488-8133-1FAC45E1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648D53B-55AB-4A47-9DBF-55E68D96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1C56-1531-4883-AC4B-BAC10ABCC37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330D0D-F0BA-4F1A-977B-4AEB6B95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D5BB1F-9C4A-49BD-A492-825C47C1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CDB-A5FC-4A9E-8C5D-175AFE5FE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14654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F41CD60-6B44-4DA3-A072-03CDF0C5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1C56-1531-4883-AC4B-BAC10ABCC37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0B62D0-7C3B-4EA2-BB53-91ECD38A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93E3F3-DA5C-4E49-9EC0-FF4E68470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CDB-A5FC-4A9E-8C5D-175AFE5FE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22229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40474-0BA2-44D9-9D16-2562D0670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8F3944-DAD1-4860-BA92-2A70AA5C3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957D75-4EA6-4B85-AD57-E0CD9D4CD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DD83AA-FC07-4CD3-8368-49D12D15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1C56-1531-4883-AC4B-BAC10ABCC37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B3B566-BF71-4CC1-851F-22DB3451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B0C89F-50B8-4E30-BCDD-CBE999AE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CDB-A5FC-4A9E-8C5D-175AFE5FE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82523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25885-7167-44C2-8AF8-935178A5B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22F2F92-1EB9-4919-A277-CB55CF08C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3124D9-0CC9-4CC8-819F-05DFE48C1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19A702-6E64-40D3-A562-3CD12A9B3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1C56-1531-4883-AC4B-BAC10ABCC37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FBCB05-7D42-44CB-B3D4-FB75B396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F5E9A5-4580-48AB-B389-79A33C5D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CDB-A5FC-4A9E-8C5D-175AFE5FE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98896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A99F2FE-4E93-4C63-88B0-E9AE94BC3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D1BF24-56EC-4838-BB05-7DB4D8E98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ADDB8A-6A57-455E-9BAA-70D36065D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91C56-1531-4883-AC4B-BAC10ABCC37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38BBF9-12CF-41BA-965C-1E2B62F96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4FD85E-9AE0-4C18-B826-8CA5BD353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76CDB-A5FC-4A9E-8C5D-175AFE5FE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7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A11BAD9-8010-4188-876F-AC234EB7D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77000"/>
          </a:xfrm>
          <a:prstGeom prst="rect">
            <a:avLst/>
          </a:prstGeom>
          <a:effectLst>
            <a:outerShdw dist="50800" dir="5400000" algn="ctr" rotWithShape="0">
              <a:srgbClr val="000000"/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D46E9EB-9D21-4BD0-A5BD-3F86A28426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Maria Sybilla Merian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BEDA0B-1826-47B4-8420-5C6F858682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Künstlerin und Naturforscherin</a:t>
            </a:r>
          </a:p>
        </p:txBody>
      </p:sp>
    </p:spTree>
    <p:extLst>
      <p:ext uri="{BB962C8B-B14F-4D97-AF65-F5344CB8AC3E}">
        <p14:creationId xmlns:p14="http://schemas.microsoft.com/office/powerpoint/2010/main" val="194053107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20F53-9629-4401-BD67-CC04D5F8D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Quellenangaben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F9CC3D-875C-4B98-B9BF-A4A55FD06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100" dirty="0"/>
              <a:t>	</a:t>
            </a:r>
          </a:p>
          <a:p>
            <a:r>
              <a:rPr lang="de-DE" sz="1100" dirty="0" err="1"/>
              <a:t>Chamrad</a:t>
            </a:r>
            <a:r>
              <a:rPr lang="de-DE" sz="1100" dirty="0"/>
              <a:t>, Neumann, Schröter: „Raupe, Puppe, Schmetterling : Maria Sybilla Merian 1647 - 1717, Naturforscherin und Künstlerin zwischen Frankfurt und Surinam“; Universität Rostock; 2006</a:t>
            </a:r>
          </a:p>
          <a:p>
            <a:r>
              <a:rPr lang="de-DE" sz="1100" dirty="0"/>
              <a:t>https://www.museumfuernaturkunde.berlin/de/museum/veranstaltungen/maria-sibylla-merian-malerin-und-naturforscherin (Titelbild) (Zugriff am 07.01.20; 20:59)</a:t>
            </a:r>
          </a:p>
          <a:p>
            <a:r>
              <a:rPr lang="de-DE" sz="1100" dirty="0"/>
              <a:t>https://www.deutsches-museum.de/bibliothek/unsere-schaetze/biologie/merian/portraet/ (Portrait von Maria Sybilla Merian)(Zugriff am 10.02.2020; 19:51))</a:t>
            </a:r>
          </a:p>
          <a:p>
            <a:r>
              <a:rPr lang="de-DE" sz="1100" dirty="0"/>
              <a:t>Westfälisches Landesmuseum für Kunst und Kulturgeschichte, Porträtarchiv </a:t>
            </a:r>
            <a:r>
              <a:rPr lang="de-DE" sz="1100" dirty="0" err="1"/>
              <a:t>Diepenbroick</a:t>
            </a:r>
            <a:r>
              <a:rPr lang="de-DE" sz="1100" dirty="0"/>
              <a:t> via https://de.wikipedia.org/wiki/Jean_de_Labadie#/media/Datei:Jean_de_Labadie.jpg  (Portrait von Jean de </a:t>
            </a:r>
            <a:r>
              <a:rPr lang="de-DE" sz="1100" dirty="0" err="1"/>
              <a:t>Labadie</a:t>
            </a:r>
            <a:r>
              <a:rPr lang="de-DE" sz="1100" dirty="0"/>
              <a:t>)(Zugriff am 21.01.2020; 21:42))</a:t>
            </a:r>
          </a:p>
          <a:p>
            <a:r>
              <a:rPr lang="de-DE" sz="1100" dirty="0"/>
              <a:t>https://ub.fau.de/sammlungen/ausstellungen/maria-sibylla-merian-1647-1717/ (Abbildung aus dem „Raupenbuch“) (Zugriff am 10.02.2020; 19:49))</a:t>
            </a:r>
          </a:p>
          <a:p>
            <a:r>
              <a:rPr lang="de-DE" sz="1100" dirty="0"/>
              <a:t>Depot des Bayrischen Armeemuseums via: https://www.armeemuseum.de/de/45-sammlungen/ausgewaehlte-objekte/ausgewaehlte-objekte-beschreibung/994-objekt-grafiken-callot-ausfuehrlich.html (Graphik von Callot) (Zugriff am 10.02.2020; 20:08)</a:t>
            </a:r>
          </a:p>
          <a:p>
            <a:r>
              <a:rPr lang="de-DE" sz="1100" dirty="0"/>
              <a:t>Metamorphose - Foto: </a:t>
            </a:r>
            <a:r>
              <a:rPr lang="de-DE" sz="1100" dirty="0" err="1"/>
              <a:t>StevenRussellSmithPhotos</a:t>
            </a:r>
            <a:r>
              <a:rPr lang="de-DE" sz="1100" dirty="0"/>
              <a:t>/Shutterstock via https://www.tierchenwelt.de/tierarten/insekten-und-spinnen.html (Bild zur Metamorphose)(Zugriff am 21.01.2020; 20:59))</a:t>
            </a:r>
          </a:p>
          <a:p>
            <a:r>
              <a:rPr lang="de-DE" sz="1100" dirty="0"/>
              <a:t>https://www.europeana.eu/portal/de/record/2048417/item_BK35IMSI55C6U4ARZS2G7FCSFPU6TEIM.html?q=seidenspinnerei#dcId=1578838937190&amp;p=4 (Bild aus der Seidenspinnerei)(Zugriff am 12.01.20; 15:31)</a:t>
            </a:r>
          </a:p>
          <a:p>
            <a:r>
              <a:rPr lang="de-DE" sz="1100" dirty="0"/>
              <a:t>https://www.deutschlandfunk.de/seidenproduktion-in-tadschikistan-traditionell-und-exklusiv.697.de.html?dram:article_id=340706 (Informationen über die Seidenspinnerei)(12.01.20; 16:36)</a:t>
            </a:r>
          </a:p>
          <a:p>
            <a:r>
              <a:rPr lang="de-DE" sz="1100" dirty="0"/>
              <a:t>https://www.naturspektrum.de/text/text_holometabolie.php (Metamorphose)(12.01.20; 18:58)</a:t>
            </a:r>
          </a:p>
          <a:p>
            <a:r>
              <a:rPr lang="de-DE" sz="1100" dirty="0"/>
              <a:t>https://www.dhm.de/archiv/ausstellungen/hexenwahn/aufsaetze/05.htm (Aussagen über die Bevölkerung und die Hexenprozesse während des 30-jährigen Krieges)(21.01.2020; 21:15)</a:t>
            </a:r>
          </a:p>
          <a:p>
            <a:r>
              <a:rPr lang="de-DE" sz="1100" dirty="0"/>
              <a:t>https://www.deutsches-museum.de/bibliothek/unsere-schaetze/biologie/merian/werdegang-merians-und-ihr-umfeld-ii/ (21.01.2020; 21:37) (Informationen </a:t>
            </a:r>
            <a:r>
              <a:rPr lang="de-DE" sz="1100" dirty="0" err="1"/>
              <a:t>überdie</a:t>
            </a:r>
            <a:r>
              <a:rPr lang="de-DE" sz="1100" dirty="0"/>
              <a:t> Zeit bei den </a:t>
            </a:r>
            <a:r>
              <a:rPr lang="de-DE" sz="1100" dirty="0" err="1"/>
              <a:t>Labadisten</a:t>
            </a:r>
            <a:r>
              <a:rPr lang="de-DE" sz="1100" dirty="0"/>
              <a:t> und über die Zeit in Amsterdam)</a:t>
            </a:r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7828061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96C0C87-968C-407A-B7D3-B045C0AC1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Kindheit und Jugend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A4914C-446F-4587-B922-FCBD8F2FA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geboren 1647 in Frankfurt am 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Tochter von Matthäus Merian </a:t>
            </a:r>
            <a:r>
              <a:rPr lang="de-DE" sz="2400" dirty="0" err="1"/>
              <a:t>d.Ä</a:t>
            </a:r>
            <a:r>
              <a:rPr lang="de-DE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Matthäus starb, als Maria Sybilla 3 Jahre alt war und Mutter heiratete Jacob </a:t>
            </a:r>
            <a:r>
              <a:rPr lang="de-DE" sz="2400" dirty="0" err="1"/>
              <a:t>Marrel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Marrel</a:t>
            </a:r>
            <a:r>
              <a:rPr lang="de-DE" sz="2400" dirty="0"/>
              <a:t> lehrte Maria Sybilla das Malen, Zeichnen und Kupferstechen</a:t>
            </a:r>
          </a:p>
        </p:txBody>
      </p:sp>
    </p:spTree>
    <p:extLst>
      <p:ext uri="{BB962C8B-B14F-4D97-AF65-F5344CB8AC3E}">
        <p14:creationId xmlns:p14="http://schemas.microsoft.com/office/powerpoint/2010/main" val="186414101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1B32E-61CD-4520-9C0C-F2EC1738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74F444B-C974-4A4F-9356-A8ED5D54C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2475" y="987425"/>
            <a:ext cx="4873625" cy="4873625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9CFAA7-242D-483B-9A93-64E09D9A9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mit 13 Jahren besucht Maria Sybilla eine Seidenspinnerei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entwickelt eine fortan andauernden Faszination für die Metamorphose von Insekten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6B5634D-D330-4278-B10A-137AE8481AA9}"/>
              </a:ext>
            </a:extLst>
          </p:cNvPr>
          <p:cNvSpPr txBox="1"/>
          <p:nvPr/>
        </p:nvSpPr>
        <p:spPr>
          <a:xfrm>
            <a:off x="5832475" y="6073629"/>
            <a:ext cx="487362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i="1" dirty="0"/>
              <a:t>Arbeit in einer Seidenspinnerei (1900); </a:t>
            </a:r>
          </a:p>
          <a:p>
            <a:r>
              <a:rPr lang="de-DE" sz="900" i="1" dirty="0"/>
              <a:t>Quelle: https://www.europeana.eu/portal/de/record/2048417/item_BK35IMSI55C6U4ARZS2G7FCSFPU6TEIM.html?q=seidenspinnerei#dcId=1578838937190&amp;p=4 (Zugriff am 12.01.20; 15:31)</a:t>
            </a:r>
            <a:endParaRPr lang="de-DE" sz="1200" b="1" i="1" dirty="0"/>
          </a:p>
        </p:txBody>
      </p:sp>
    </p:spTree>
    <p:extLst>
      <p:ext uri="{BB962C8B-B14F-4D97-AF65-F5344CB8AC3E}">
        <p14:creationId xmlns:p14="http://schemas.microsoft.com/office/powerpoint/2010/main" val="332986720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F3E2B0-A9A6-4971-9011-F302F146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Metamorphose der Insekten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15F066A-45F7-4C4F-8E22-8AC6D641D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6165" y="987425"/>
            <a:ext cx="5206246" cy="4873625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5DC8AD-8F1C-4253-BA14-1E958B158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Umwandlung von der Larvenform zum </a:t>
            </a:r>
            <a:r>
              <a:rPr lang="de-DE" dirty="0" err="1"/>
              <a:t>Adultstadium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Larven verpuppen sich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Körper löst sich im Kokon auf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aufgelöster Körper dient dem Tier als Nährstoffquelle und zur Bildung der Organe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nach Beendigung der Metamorphose platzt der Kokon auf und das Tier verlässt ihn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CFD51F-C11B-4212-8FE9-B7764137B459}"/>
              </a:ext>
            </a:extLst>
          </p:cNvPr>
          <p:cNvSpPr txBox="1"/>
          <p:nvPr/>
        </p:nvSpPr>
        <p:spPr>
          <a:xfrm>
            <a:off x="5666165" y="6056851"/>
            <a:ext cx="5206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i="1" dirty="0"/>
              <a:t>Metamorphose (bei einem Vertreter der Lepidoptera)</a:t>
            </a:r>
          </a:p>
          <a:p>
            <a:r>
              <a:rPr lang="de-DE" sz="900" i="1" dirty="0"/>
              <a:t>(Quelle: Metamorphose - Foto: </a:t>
            </a:r>
            <a:r>
              <a:rPr lang="de-DE" sz="900" i="1" dirty="0" err="1"/>
              <a:t>StevenRussellSmithPhotos</a:t>
            </a:r>
            <a:r>
              <a:rPr lang="de-DE" sz="900" i="1" dirty="0"/>
              <a:t>/Shutterstock via https://www.tierchenwelt.de/tierarten/insekten-und-spinnen.html (Zugriff am 21.01.2020; 20:59))</a:t>
            </a:r>
          </a:p>
        </p:txBody>
      </p:sp>
    </p:spTree>
    <p:extLst>
      <p:ext uri="{BB962C8B-B14F-4D97-AF65-F5344CB8AC3E}">
        <p14:creationId xmlns:p14="http://schemas.microsoft.com/office/powerpoint/2010/main" val="285800082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0CF96-12DB-4BD5-8867-76FB31FE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Weltbild und Gesellschaft in der frühen Neuzeit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181C87-A5DE-47FF-A77B-F9D305BE4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 der Bevölkerung war Glaube an Spontanzeugung nach Aristoteles noch weit verbreitet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Zweifel an Aristoteles Theorie wurden gerade erst im wissenschaftlichen Diskurs behandelt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Großteil der Bevölkerung in Mitteleuropa war im agrarischen Bereich tätig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Dreißigjähriger Krieg von 1618 bis 1648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Hexenverfolgungen in Mitteleuropa im Verlauf des 17. Jahrhunderts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FD271B2-6C95-4686-A54F-05D12095CFAF}"/>
              </a:ext>
            </a:extLst>
          </p:cNvPr>
          <p:cNvSpPr txBox="1"/>
          <p:nvPr/>
        </p:nvSpPr>
        <p:spPr>
          <a:xfrm>
            <a:off x="5178643" y="4966283"/>
            <a:ext cx="6169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i="1" dirty="0"/>
              <a:t>„Die Sterbenden am Straßenrand“ von Jacques Callot, um 1633</a:t>
            </a:r>
          </a:p>
          <a:p>
            <a:r>
              <a:rPr lang="de-DE" sz="900" i="1" dirty="0"/>
              <a:t>(Quelle: Depot des Bayrischen Armeemuseums via: https://www.armeemuseum.de/de/45-sammlungen/ausgewaehlte-objekte/ausgewaehlte-objekte-beschreibung/994-objekt-grafiken-callot-ausfuehrlich.html (Zugriff am 10.02.2020; 20:08)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92AD726E-998C-4313-9467-776A2988E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r="1170"/>
          <a:stretch/>
        </p:blipFill>
        <p:spPr>
          <a:xfrm>
            <a:off x="5243118" y="2026318"/>
            <a:ext cx="6040075" cy="2795839"/>
          </a:xfrm>
        </p:spPr>
      </p:pic>
    </p:spTree>
    <p:extLst>
      <p:ext uri="{BB962C8B-B14F-4D97-AF65-F5344CB8AC3E}">
        <p14:creationId xmlns:p14="http://schemas.microsoft.com/office/powerpoint/2010/main" val="332509260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8C66B-9878-448A-8FA2-BB008817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Heirat und erste Erfolge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324410-B2DD-4CC9-979B-E58145EFB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mit 18 Jahren Heirat mit Johann Andreas Graff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Merian betätigt sich als eigenständige Künstlerin in Frankfurt, handelt mit fremden Werken und Kunstutensilien und unterrichtet Damen im Malen und Sticken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1668 wird die erste Tochter Johanna Helena geboren, bald darauf Umzug nach Nürnberg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1675 erscheint in Nürnberg Merians erstes eigenes Werk: </a:t>
            </a:r>
            <a:r>
              <a:rPr lang="de-DE" i="1" dirty="0"/>
              <a:t>„</a:t>
            </a:r>
            <a:r>
              <a:rPr lang="de-DE" i="1" dirty="0" err="1"/>
              <a:t>Florum</a:t>
            </a:r>
            <a:r>
              <a:rPr lang="de-DE" i="1" dirty="0"/>
              <a:t> </a:t>
            </a:r>
            <a:r>
              <a:rPr lang="de-DE" i="1" dirty="0" err="1"/>
              <a:t>Fasciculus</a:t>
            </a:r>
            <a:r>
              <a:rPr lang="de-DE" i="1" dirty="0"/>
              <a:t> Primus“</a:t>
            </a:r>
            <a:r>
              <a:rPr lang="de-DE" dirty="0"/>
              <a:t>, zwei Jahre danach erscheint der zweite Teil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1679 erscheint </a:t>
            </a:r>
            <a:r>
              <a:rPr lang="de-DE" i="1" dirty="0"/>
              <a:t>„Der Raupen wunderbare Verwandlung und sonderbare Blumennahrung“</a:t>
            </a:r>
            <a:endParaRPr lang="de-DE" dirty="0"/>
          </a:p>
        </p:txBody>
      </p:sp>
      <p:pic>
        <p:nvPicPr>
          <p:cNvPr id="2050" name="Picture 2" descr="https://ub.fau.de/wp-content/uploads/2017/01/Maulbeerbaumsamt-der-Frucht-350x470.jpg">
            <a:extLst>
              <a:ext uri="{FF2B5EF4-FFF2-40B4-BE49-F238E27FC236}">
                <a16:creationId xmlns:a16="http://schemas.microsoft.com/office/drawing/2014/main" id="{501A6783-8248-482A-934A-BAB856226D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1185862"/>
            <a:ext cx="33337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A7826F4-95B5-473A-A51F-069C81003BB1}"/>
              </a:ext>
            </a:extLst>
          </p:cNvPr>
          <p:cNvSpPr txBox="1"/>
          <p:nvPr/>
        </p:nvSpPr>
        <p:spPr>
          <a:xfrm>
            <a:off x="6602413" y="5868988"/>
            <a:ext cx="3333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i="1" dirty="0"/>
              <a:t>„Maulbeerbaum samt Frucht“ aus „Der Raupen wunderbare Verwandlung und sonderbare Blumennahrung, Band 1“</a:t>
            </a:r>
          </a:p>
          <a:p>
            <a:r>
              <a:rPr lang="de-DE" sz="900" i="1" dirty="0"/>
              <a:t>(Quelle: https://ub.fau.de/sammlungen/ausstellungen/maria-sibylla-merian-1647-1717/ (Zugriff am 10.02.2020; 19:49))</a:t>
            </a:r>
          </a:p>
        </p:txBody>
      </p:sp>
    </p:spTree>
    <p:extLst>
      <p:ext uri="{BB962C8B-B14F-4D97-AF65-F5344CB8AC3E}">
        <p14:creationId xmlns:p14="http://schemas.microsoft.com/office/powerpoint/2010/main" val="78362511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A92B5-6386-472E-9760-50D5DE6D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Scheidung und Leben mit den </a:t>
            </a:r>
            <a:r>
              <a:rPr lang="de-DE" dirty="0" err="1"/>
              <a:t>Labadisten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8BBCEF0-DC5F-43EF-BE41-FB0F903C0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6618" y="987425"/>
            <a:ext cx="3785339" cy="4873625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534872-E829-492B-B474-F5533CFE1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1681 kehrt Merian mit ihren Töchtern nach Frankfurt zurück, um ihre erneut verwitwete Mutter zu unterstützen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1685 Trennung von Graff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Eintritt in eine </a:t>
            </a:r>
            <a:r>
              <a:rPr lang="de-DE" dirty="0" err="1"/>
              <a:t>Labadisten</a:t>
            </a:r>
            <a:r>
              <a:rPr lang="de-DE" dirty="0"/>
              <a:t>-Gemeinde auf Schloss </a:t>
            </a:r>
            <a:r>
              <a:rPr lang="de-DE" dirty="0" err="1"/>
              <a:t>Waltha</a:t>
            </a:r>
            <a:r>
              <a:rPr lang="de-DE" dirty="0"/>
              <a:t> in Holland zusammen mit ihren Töchtern und ihrer Mutter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Labadisten</a:t>
            </a:r>
            <a:r>
              <a:rPr lang="de-DE" dirty="0"/>
              <a:t> waren Anhänger von Jean </a:t>
            </a:r>
            <a:r>
              <a:rPr lang="de-DE" dirty="0" err="1"/>
              <a:t>Labadie</a:t>
            </a:r>
            <a:r>
              <a:rPr lang="de-DE" dirty="0"/>
              <a:t>, einem Anhänger der pietistischen Bewegung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Labadie</a:t>
            </a:r>
            <a:r>
              <a:rPr lang="de-DE" dirty="0"/>
              <a:t> war damals Gouverneur von Surinam und ließ eine Sammlung exotischer Schmetterlinge im Schloss aufstellen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8CA789A-9B8A-4D40-A8D3-0D7FE6F39793}"/>
              </a:ext>
            </a:extLst>
          </p:cNvPr>
          <p:cNvSpPr txBox="1"/>
          <p:nvPr/>
        </p:nvSpPr>
        <p:spPr>
          <a:xfrm>
            <a:off x="6376618" y="5931017"/>
            <a:ext cx="3785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i="1" dirty="0"/>
              <a:t>Jean de </a:t>
            </a:r>
            <a:r>
              <a:rPr lang="de-DE" sz="1200" b="1" i="1" dirty="0" err="1"/>
              <a:t>Labadie</a:t>
            </a:r>
            <a:r>
              <a:rPr lang="de-DE" sz="1200" b="1" i="1" dirty="0"/>
              <a:t> </a:t>
            </a:r>
            <a:endParaRPr lang="de-DE" sz="900" i="1" dirty="0"/>
          </a:p>
          <a:p>
            <a:r>
              <a:rPr lang="de-DE" sz="900" i="1" dirty="0"/>
              <a:t>(Quelle: Westfälisches Landesmuseum für Kunst und Kulturgeschichte, Porträtarchiv </a:t>
            </a:r>
            <a:r>
              <a:rPr lang="de-DE" sz="900" i="1" dirty="0" err="1"/>
              <a:t>Diepenbroick</a:t>
            </a:r>
            <a:r>
              <a:rPr lang="de-DE" sz="900" i="1" dirty="0"/>
              <a:t> via https://de.wikipedia.org/wiki/Jean_de_Labadie#/media/Datei:Jean_de_Labadie.jpg (Zugriff am 21.01.2020; 21:42))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158922732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D4890-A9D1-49B3-B819-8730A7A8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Umzug nach Amsterdam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74BB38-A0B6-4934-8272-DA1614851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1691 bricht Merian nach dem Tod ihrer Mutter nach Amsterdam auf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Amsterdam hatte damals ca. 200 000 Einwohner und galt als eine Hochburg der Wissenschaften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Holland hatte damals einige Überseekolonien, darunter ab 1667 Surinam</a:t>
            </a:r>
          </a:p>
        </p:txBody>
      </p:sp>
      <p:pic>
        <p:nvPicPr>
          <p:cNvPr id="3074" name="Picture 2" descr="Porträt Merian">
            <a:extLst>
              <a:ext uri="{FF2B5EF4-FFF2-40B4-BE49-F238E27FC236}">
                <a16:creationId xmlns:a16="http://schemas.microsoft.com/office/drawing/2014/main" id="{C601F07B-5925-4DBA-9BB6-5ED0B6EC8F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40" y="1493169"/>
            <a:ext cx="2673832" cy="382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B722431-E92C-4FCA-B1FC-D89EDAB6C40C}"/>
              </a:ext>
            </a:extLst>
          </p:cNvPr>
          <p:cNvSpPr txBox="1"/>
          <p:nvPr/>
        </p:nvSpPr>
        <p:spPr>
          <a:xfrm>
            <a:off x="6954473" y="5536734"/>
            <a:ext cx="2743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i="1" dirty="0"/>
              <a:t>Maria Sybilla Merian im Alter von 65 Jahren</a:t>
            </a:r>
          </a:p>
          <a:p>
            <a:r>
              <a:rPr lang="de-DE" sz="900" i="1" dirty="0"/>
              <a:t>(Quelle : https://www.deutsches-museum.de/bibliothek/unsere-schaetze/biologie/merian/portraet/ (Zugriff am 10.02.2020; 19:51))</a:t>
            </a:r>
          </a:p>
        </p:txBody>
      </p:sp>
    </p:spTree>
    <p:extLst>
      <p:ext uri="{BB962C8B-B14F-4D97-AF65-F5344CB8AC3E}">
        <p14:creationId xmlns:p14="http://schemas.microsoft.com/office/powerpoint/2010/main" val="270847121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B4E3E-8363-4561-8916-35B8D54A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Reise nach Surinam und die </a:t>
            </a:r>
            <a:r>
              <a:rPr lang="de-DE" i="1" dirty="0"/>
              <a:t>„</a:t>
            </a:r>
            <a:r>
              <a:rPr lang="de-DE" i="1" dirty="0" err="1"/>
              <a:t>Metamorphosis</a:t>
            </a:r>
            <a:r>
              <a:rPr lang="de-DE" i="1" dirty="0"/>
              <a:t> </a:t>
            </a:r>
            <a:r>
              <a:rPr lang="de-DE" i="1" dirty="0" err="1"/>
              <a:t>insectorum</a:t>
            </a:r>
            <a:r>
              <a:rPr lang="de-DE" i="1" dirty="0"/>
              <a:t> </a:t>
            </a:r>
            <a:r>
              <a:rPr lang="de-DE" i="1" dirty="0" err="1"/>
              <a:t>Surinamensum</a:t>
            </a:r>
            <a:r>
              <a:rPr lang="de-DE" i="1" dirty="0"/>
              <a:t>“</a:t>
            </a:r>
            <a:br>
              <a:rPr lang="de-DE" i="1" dirty="0"/>
            </a:b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CBD1FB-07B9-41DF-A081-644236BBE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1699 bricht Merian nach Surinam auf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beobachtet und zeichnet die dortige Flora und Fauna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1701 Rückreise nach Amsterdam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1705 Publikation der </a:t>
            </a:r>
            <a:r>
              <a:rPr lang="de-DE" i="1" dirty="0"/>
              <a:t>„</a:t>
            </a:r>
            <a:r>
              <a:rPr lang="de-DE" i="1" dirty="0" err="1"/>
              <a:t>Metamorphosis</a:t>
            </a:r>
            <a:r>
              <a:rPr lang="de-DE" i="1" dirty="0"/>
              <a:t> </a:t>
            </a:r>
            <a:r>
              <a:rPr lang="de-DE" i="1" dirty="0" err="1"/>
              <a:t>insectorum</a:t>
            </a:r>
            <a:r>
              <a:rPr lang="de-DE" i="1" dirty="0"/>
              <a:t> </a:t>
            </a:r>
            <a:r>
              <a:rPr lang="de-DE" i="1" dirty="0" err="1"/>
              <a:t>Surinamensum</a:t>
            </a:r>
            <a:r>
              <a:rPr lang="de-DE" i="1" dirty="0"/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1717 stirbt Merian in Amsterdam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768DB4D-8E7B-4683-9B24-0753CB3C38EE}"/>
              </a:ext>
            </a:extLst>
          </p:cNvPr>
          <p:cNvSpPr txBox="1"/>
          <p:nvPr/>
        </p:nvSpPr>
        <p:spPr>
          <a:xfrm>
            <a:off x="5183188" y="5670958"/>
            <a:ext cx="61690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i="1" dirty="0"/>
              <a:t>Tafel 28 mit Zitrone und Harlekinkäfer aus </a:t>
            </a:r>
            <a:r>
              <a:rPr lang="de-DE" sz="1200" b="1" i="1" dirty="0" err="1"/>
              <a:t>Metamorphosis</a:t>
            </a:r>
            <a:r>
              <a:rPr lang="de-DE" sz="1200" b="1" i="1" dirty="0"/>
              <a:t> </a:t>
            </a:r>
            <a:r>
              <a:rPr lang="de-DE" sz="1200" b="1" i="1" dirty="0" err="1"/>
              <a:t>insectorum</a:t>
            </a:r>
            <a:r>
              <a:rPr lang="de-DE" sz="1200" b="1" i="1" dirty="0"/>
              <a:t> </a:t>
            </a:r>
            <a:r>
              <a:rPr lang="de-DE" sz="1200" b="1" i="1" dirty="0" err="1"/>
              <a:t>Surinamensum</a:t>
            </a:r>
            <a:endParaRPr lang="de-DE" sz="1200" b="1" i="1" dirty="0"/>
          </a:p>
          <a:p>
            <a:r>
              <a:rPr lang="de-DE" sz="900" i="1" dirty="0"/>
              <a:t>(Quelle: https://www.deutsches-museum.de/bibliothek/unsere-schaetze/biologie/merian/zitrone/ (Zugriff am 10.02.2020; 19:06))</a:t>
            </a:r>
          </a:p>
        </p:txBody>
      </p:sp>
      <p:pic>
        <p:nvPicPr>
          <p:cNvPr id="1026" name="Picture 2" descr="Taf. 28 mit Zitrone und Harlekinkäfer">
            <a:extLst>
              <a:ext uri="{FF2B5EF4-FFF2-40B4-BE49-F238E27FC236}">
                <a16:creationId xmlns:a16="http://schemas.microsoft.com/office/drawing/2014/main" id="{A67F1CDF-2E54-4F8C-8F1F-B823E32371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1511617"/>
            <a:ext cx="3048000" cy="38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91566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1106</Words>
  <Application>Microsoft Office PowerPoint</Application>
  <PresentationFormat>Breitbild</PresentationFormat>
  <Paragraphs>71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Garamond</vt:lpstr>
      <vt:lpstr>Office</vt:lpstr>
      <vt:lpstr>Maria Sybilla Merian</vt:lpstr>
      <vt:lpstr>Kindheit und Jugend</vt:lpstr>
      <vt:lpstr>PowerPoint-Präsentation</vt:lpstr>
      <vt:lpstr>Metamorphose der Insekten</vt:lpstr>
      <vt:lpstr>Weltbild und Gesellschaft in der frühen Neuzeit</vt:lpstr>
      <vt:lpstr>Heirat und erste Erfolge</vt:lpstr>
      <vt:lpstr>Scheidung und Leben mit den Labadisten</vt:lpstr>
      <vt:lpstr>Umzug nach Amsterdam</vt:lpstr>
      <vt:lpstr>Reise nach Surinam und die „Metamorphosis insectorum Surinamensum“ </vt:lpstr>
      <vt:lpstr>Quellenangaben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Sybilla Merian</dc:title>
  <dc:creator>Helena</dc:creator>
  <cp:lastModifiedBy>Helena</cp:lastModifiedBy>
  <cp:revision>49</cp:revision>
  <dcterms:created xsi:type="dcterms:W3CDTF">2020-01-07T19:51:42Z</dcterms:created>
  <dcterms:modified xsi:type="dcterms:W3CDTF">2020-02-10T19:36:02Z</dcterms:modified>
</cp:coreProperties>
</file>